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</p:sldMasterIdLst>
  <p:notesMasterIdLst>
    <p:notesMasterId r:id="rId25"/>
  </p:notesMasterIdLst>
  <p:sldIdLst>
    <p:sldId id="256" r:id="rId4"/>
    <p:sldId id="312" r:id="rId5"/>
    <p:sldId id="335" r:id="rId6"/>
    <p:sldId id="343" r:id="rId7"/>
    <p:sldId id="302" r:id="rId8"/>
    <p:sldId id="352" r:id="rId9"/>
    <p:sldId id="354" r:id="rId10"/>
    <p:sldId id="325" r:id="rId11"/>
    <p:sldId id="355" r:id="rId12"/>
    <p:sldId id="356" r:id="rId13"/>
    <p:sldId id="357" r:id="rId14"/>
    <p:sldId id="257" r:id="rId15"/>
    <p:sldId id="270" r:id="rId16"/>
    <p:sldId id="277" r:id="rId17"/>
    <p:sldId id="273" r:id="rId18"/>
    <p:sldId id="271" r:id="rId19"/>
    <p:sldId id="278" r:id="rId20"/>
    <p:sldId id="289" r:id="rId21"/>
    <p:sldId id="288" r:id="rId22"/>
    <p:sldId id="281" r:id="rId23"/>
    <p:sldId id="26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68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662C0-6466-4CD8-8C40-DF9484DA01DE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5ED0F-E9E8-431F-9645-5F95BBF6A3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78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97C94-AE8F-4693-8E20-C721D9D9712D}" type="slidenum">
              <a:rPr kumimoji="0" lang="en-GB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984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Scope 1 – gas &amp; fuels</a:t>
            </a:r>
          </a:p>
          <a:p>
            <a:r>
              <a:rPr lang="en-GB" dirty="0"/>
              <a:t>Scope 2 – electricity</a:t>
            </a:r>
          </a:p>
          <a:p>
            <a:r>
              <a:rPr lang="en-GB" dirty="0"/>
              <a:t>Scope 3 – </a:t>
            </a:r>
            <a:r>
              <a:rPr lang="en-GB"/>
              <a:t>everything else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A23F2-56B3-458F-998B-791A1F66EA6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27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A23F2-56B3-458F-998B-791A1F66EA6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420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A23F2-56B3-458F-998B-791A1F66EA6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414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A23F2-56B3-458F-998B-791A1F66EA63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13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7E24-7036-CEA3-7A9C-8B9A48B3A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919308-F17C-05A3-D0AD-C5F3282C6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83653-B5C9-9DE4-7654-088CBAF35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5A7A7-5845-F28D-4256-5177B1B20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9A8DF-AB42-1125-DB09-3F1C097F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620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348D3-7444-FFFB-B1AC-D088C246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5A7B9-8675-89F5-2ABF-071C223A5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C85E8-A63B-555C-F897-9421AC1F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53C86-303A-C0FB-9E17-FD71E7986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D2051-E8C0-5D96-A386-4ECF89015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37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7126D-1A10-DE24-3B8F-2239B800F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8E4B0-13DA-7055-2287-0A6CFE59C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4B55A-CF85-9ACA-0C6A-BB82A5977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FCC8C-3DD2-E926-C82F-415BEC3C3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8E706-731C-1C8F-BCBC-6EAECB7E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28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399BE-86B7-6828-2C6B-516611E8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4F362-90C5-067F-E9D4-0C14EC086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EEB6AA-D8F2-AB06-1C76-534E8329B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A4192-446C-F33A-467F-FAFD6140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60408-6500-DC06-3910-984EC7223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9DBA4-A525-3CEF-9AC2-711B02B25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81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E493B-02ED-6BBC-57BC-F6ECC9C0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C16C3-F134-A6B0-F5C0-0CE933DD3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C77FE-B56D-6B24-18A4-F4913B2E3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D937C2-976F-31F9-0B9D-B3154B307C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3B784C-2EA6-8F2F-1935-675857C8F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A38C4C-93D1-2F11-16C9-4F57B4217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664903-9F8E-BB90-5E39-67F3D2F9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D3A130-D586-5163-4C26-EAFFAD13C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16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448B2-9AC0-E003-31BC-C74FC665B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12AA2F-F725-0A61-182B-0BEFFCFC1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E8C48-B67B-E254-ED60-04819AEBE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12A44-5F93-A22A-D419-08A3128BD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731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1218E0-CB58-EE37-9ECC-84ECF47E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0513B-EFBC-019B-1B38-3FAF1BA45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1895E-12B7-48B3-CF5C-4A13CF5E0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58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A80ED-4AD7-A327-7DDF-4AC7D337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5307B-0DD1-77AA-5AF4-7602A166B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3E888-C473-2605-6152-48CBD417F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36857-7E6D-E43F-904A-C1D62DEE5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B852B-C5AA-DA09-1118-4638FDBB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B3287-C8D6-799F-FE50-831297198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787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D4ADD-1001-10F6-A1AE-DF1ECE14B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01A651-B42D-F453-84F0-70E3CFB22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5250A-D285-C499-2B31-7277B0D7C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D4194-EBFB-570C-2124-1FE3FDF16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A7319-0CE2-E2FE-2DB6-667A42792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A38B3-E790-11CF-0E10-20BA43BF9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76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7E88-5B56-FEC2-AA01-1DB956EB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2F577-40BD-CD36-4DA3-F8A5F8EA6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65F0F-91F5-58CA-B561-C17EB693C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4E988-CC8D-1F88-6EBC-62A62F472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8AA5-236A-28DD-47CE-EEA3FAEF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05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A840CF-745A-4811-4CF3-73BC9C3196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55B481-34F5-ABBE-7F83-07728C303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51BA9-A594-25C9-1036-8168BD1D1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507B1-4A47-5A94-7502-3845887A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A2F82-B456-CF89-2621-361A2ACE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05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13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055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076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102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272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159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217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649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984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239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77103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8841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4010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190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3832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294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909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496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253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265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3650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02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858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87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565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119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285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9426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9495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89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0942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1426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822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1B42F4-A77D-9CF7-56CF-67CDB1B9D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FAC10-9331-4B5D-DA4A-8783B7364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70E6F-9561-E448-4F23-E5DAAE19A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548D5-5491-4FAB-A602-F418D9203CF0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AB67C-18F0-7F59-CEE5-7F13BB0B1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6B3D9-312F-8FA5-AFE5-55D4DB345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D60CA-63DC-4618-B3C8-E2C8AE594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4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035AE-E209-4C5C-BAEC-E714EC217DD8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A02B13-FDA7-446B-ABAF-A59C250050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7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0264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hyperlink" Target="http://www.suffolk.gov.uk/planning-waste-and-environment/initiatives/our-climate-emergency-declaration" TargetMode="External"/><Relationship Id="rId4" Type="http://schemas.openxmlformats.org/officeDocument/2006/relationships/hyperlink" Target="https://www.greensuffolk.org/about/suffolk-climate-change-partnership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committeeminutes.suffolk.gov.uk/DocSetPage.aspx?MeetingTitle=(01-02-2022),%20The%20Cabinet" TargetMode="External"/><Relationship Id="rId4" Type="http://schemas.openxmlformats.org/officeDocument/2006/relationships/image" Target="../media/image11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mp"/><Relationship Id="rId3" Type="http://schemas.openxmlformats.org/officeDocument/2006/relationships/image" Target="../media/image12.png"/><Relationship Id="rId7" Type="http://schemas.openxmlformats.org/officeDocument/2006/relationships/image" Target="../media/image15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tmp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12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7.tm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2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9.tmp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30.tmp"/><Relationship Id="rId7" Type="http://schemas.openxmlformats.org/officeDocument/2006/relationships/image" Target="../media/image34.svg"/><Relationship Id="rId12" Type="http://schemas.openxmlformats.org/officeDocument/2006/relationships/image" Target="../media/image38.svg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svg"/><Relationship Id="rId10" Type="http://schemas.openxmlformats.org/officeDocument/2006/relationships/image" Target="../media/image9.tmp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image" Target="../media/image40.png"/><Relationship Id="rId16" Type="http://schemas.openxmlformats.org/officeDocument/2006/relationships/image" Target="../media/image5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Relationship Id="rId14" Type="http://schemas.openxmlformats.org/officeDocument/2006/relationships/image" Target="../media/image5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arboncharter.org/make-the-25-by-25-pledge/" TargetMode="External"/><Relationship Id="rId3" Type="http://schemas.openxmlformats.org/officeDocument/2006/relationships/image" Target="../media/image56.tmp"/><Relationship Id="rId7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9.emf"/><Relationship Id="rId5" Type="http://schemas.openxmlformats.org/officeDocument/2006/relationships/image" Target="../media/image58.jpeg"/><Relationship Id="rId4" Type="http://schemas.openxmlformats.org/officeDocument/2006/relationships/image" Target="../media/image57.tm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png"/><Relationship Id="rId7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.png"/><Relationship Id="rId7" Type="http://schemas.openxmlformats.org/officeDocument/2006/relationships/image" Target="../media/image6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3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0.jpeg"/><Relationship Id="rId11" Type="http://schemas.openxmlformats.org/officeDocument/2006/relationships/image" Target="../media/image75.png"/><Relationship Id="rId5" Type="http://schemas.openxmlformats.org/officeDocument/2006/relationships/image" Target="../media/image5.png"/><Relationship Id="rId10" Type="http://schemas.openxmlformats.org/officeDocument/2006/relationships/image" Target="../media/image74.png"/><Relationship Id="rId4" Type="http://schemas.openxmlformats.org/officeDocument/2006/relationships/image" Target="../media/image4.png"/><Relationship Id="rId9" Type="http://schemas.openxmlformats.org/officeDocument/2006/relationships/image" Target="../media/image7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7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2.png"/><Relationship Id="rId7" Type="http://schemas.openxmlformats.org/officeDocument/2006/relationships/image" Target="../media/image8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uilding with glass windows&#10;&#10;Description automatically generated">
            <a:extLst>
              <a:ext uri="{FF2B5EF4-FFF2-40B4-BE49-F238E27FC236}">
                <a16:creationId xmlns:a16="http://schemas.microsoft.com/office/drawing/2014/main" id="{AA9DC73B-A4C4-DD14-EBB9-669B9A986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" b="-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ECB0BC-2272-841E-0C75-1FC9F2D8C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GB" sz="9600" b="1" u="sng" dirty="0">
                <a:solidFill>
                  <a:srgbClr val="FFFF00"/>
                </a:solidFill>
              </a:rPr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B80575-6287-66BE-5F3F-F75F1033B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334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DFE11-A942-4B78-8210-F524A4B70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678" y="352916"/>
            <a:ext cx="5821198" cy="732901"/>
          </a:xfrm>
        </p:spPr>
        <p:txBody>
          <a:bodyPr/>
          <a:lstStyle/>
          <a:p>
            <a:pPr algn="ctr"/>
            <a:r>
              <a:rPr lang="en-GB" sz="3429" dirty="0"/>
              <a:t>Carbon Negative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08B38-7FC6-4584-AF7D-1A4F61CCC2F9}"/>
              </a:ext>
            </a:extLst>
          </p:cNvPr>
          <p:cNvSpPr txBox="1"/>
          <p:nvPr/>
        </p:nvSpPr>
        <p:spPr>
          <a:xfrm>
            <a:off x="583646" y="1235464"/>
            <a:ext cx="4676631" cy="339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6578" marR="0" lvl="0" indent="-326578" algn="l" defTabSz="65315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Net zero carbon emissions for </a:t>
            </a:r>
            <a:r>
              <a:rPr kumimoji="0" lang="en-GB" sz="24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SCC operations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by 2030 </a:t>
            </a:r>
          </a:p>
          <a:p>
            <a:pPr marL="0" marR="0" lvl="0" indent="0" algn="l" defTabSz="65315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26578" marR="0" lvl="0" indent="-326578" algn="l" defTabSz="65315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Deliver reputational and financial benefits to SCC by successfully managing the risks and opportunities climate change presents.</a:t>
            </a:r>
          </a:p>
          <a:p>
            <a:pPr marL="0" marR="0" lvl="0" indent="0" algn="l" defTabSz="65315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8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084085-B566-4116-A042-BFC0C5D24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724" y="1361630"/>
            <a:ext cx="5985697" cy="33987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9CFB0F-41C6-4917-9BD2-D0C28161C20C}"/>
              </a:ext>
            </a:extLst>
          </p:cNvPr>
          <p:cNvSpPr txBox="1"/>
          <p:nvPr/>
        </p:nvSpPr>
        <p:spPr>
          <a:xfrm>
            <a:off x="583646" y="4783862"/>
            <a:ext cx="904803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6578" marR="0" lvl="0" indent="-326578" algn="l" defTabSz="65315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Work with organisations and communities to aim for a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net zero Suffolk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at the earliest opportunity (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Suffolk Climate Emergency Plan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)</a:t>
            </a:r>
          </a:p>
          <a:p>
            <a:pPr marL="326578" marR="0" lvl="0" indent="-326578" algn="l" defTabSz="65315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65315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5"/>
              </a:rPr>
              <a:t>www.suffolk.gov.uk/planning-waste-and-environment/initiatives/our-climate-emergency-declaration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96718E-CF87-4336-B0E5-3BE99F293C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6893" y="5951539"/>
            <a:ext cx="1728801" cy="670618"/>
          </a:xfrm>
          <a:prstGeom prst="rect">
            <a:avLst/>
          </a:prstGeom>
        </p:spPr>
      </p:pic>
      <p:pic>
        <p:nvPicPr>
          <p:cNvPr id="3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11B6F100-E72C-5505-0513-9EF4C0DC2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843" y="193190"/>
            <a:ext cx="1242899" cy="89262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287EB0-509E-3041-C4FF-E4A7116447CC}"/>
              </a:ext>
            </a:extLst>
          </p:cNvPr>
          <p:cNvCxnSpPr/>
          <p:nvPr/>
        </p:nvCxnSpPr>
        <p:spPr>
          <a:xfrm>
            <a:off x="447675" y="1266825"/>
            <a:ext cx="77057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430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6012D79-9F27-6039-D403-7EE609A31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8320" y="222712"/>
            <a:ext cx="5349707" cy="928171"/>
          </a:xfrm>
        </p:spPr>
        <p:txBody>
          <a:bodyPr anchor="ctr">
            <a:normAutofit/>
          </a:bodyPr>
          <a:lstStyle/>
          <a:p>
            <a:r>
              <a:rPr lang="en-GB" dirty="0"/>
              <a:t>Nature Positive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E603D-90EB-FFE4-DFC8-D940361A2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6751" y="1197037"/>
            <a:ext cx="4922336" cy="4628030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1800" b="0" i="0" u="none" strike="noStrike" baseline="0" dirty="0">
                <a:latin typeface="+mj-lt"/>
              </a:rPr>
              <a:t>Suffolk County Council will:</a:t>
            </a:r>
          </a:p>
          <a:p>
            <a:pPr algn="l"/>
            <a:r>
              <a:rPr lang="en-GB" dirty="0">
                <a:latin typeface="+mj-lt"/>
              </a:rPr>
              <a:t>P</a:t>
            </a:r>
            <a:r>
              <a:rPr lang="en-GB" sz="1800" b="0" i="0" u="none" strike="noStrike" baseline="0" dirty="0">
                <a:latin typeface="+mj-lt"/>
              </a:rPr>
              <a:t>ositively enhance the biodiversity value of at least 30% of its land and assets by 2030</a:t>
            </a:r>
          </a:p>
          <a:p>
            <a:pPr algn="l"/>
            <a:r>
              <a:rPr lang="en-GB" dirty="0">
                <a:latin typeface="+mj-lt"/>
              </a:rPr>
              <a:t>W</a:t>
            </a:r>
            <a:r>
              <a:rPr lang="en-GB" sz="1800" b="0" i="0" u="none" strike="noStrike" baseline="0" dirty="0">
                <a:latin typeface="+mj-lt"/>
              </a:rPr>
              <a:t>ork with partners, businesses, landowners and communities towards achieving a similar goal for Suffolk as a whole</a:t>
            </a:r>
          </a:p>
          <a:p>
            <a:pPr algn="l"/>
            <a:r>
              <a:rPr lang="en-GB" sz="1800" b="0" i="0" u="none" strike="noStrike" baseline="0" dirty="0">
                <a:latin typeface="+mj-lt"/>
              </a:rPr>
              <a:t>Define a baseline of the Council’s land and assets against which to measure progress towards this objective is defined by 2023 at the latest.</a:t>
            </a:r>
          </a:p>
        </p:txBody>
      </p:sp>
      <p:pic>
        <p:nvPicPr>
          <p:cNvPr id="4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35F622AD-57F3-A7C5-4D39-8D47E2D84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30" y="222712"/>
            <a:ext cx="1242899" cy="892627"/>
          </a:xfrm>
          <a:prstGeom prst="rect">
            <a:avLst/>
          </a:prstGeom>
        </p:spPr>
      </p:pic>
      <p:pic>
        <p:nvPicPr>
          <p:cNvPr id="15" name="Picture 14" descr="Birds are flying above the water&#10;&#10;Description automatically generated with low confidence">
            <a:extLst>
              <a:ext uri="{FF2B5EF4-FFF2-40B4-BE49-F238E27FC236}">
                <a16:creationId xmlns:a16="http://schemas.microsoft.com/office/drawing/2014/main" id="{1D090EED-C92F-B504-2051-F981F8721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29" y="1742575"/>
            <a:ext cx="3531526" cy="1446285"/>
          </a:xfrm>
          <a:prstGeom prst="rect">
            <a:avLst/>
          </a:prstGeom>
        </p:spPr>
      </p:pic>
      <p:pic>
        <p:nvPicPr>
          <p:cNvPr id="17" name="Picture 16" descr="A picture containing tree, outdoor, person, forest&#10;&#10;Description automatically generated">
            <a:extLst>
              <a:ext uri="{FF2B5EF4-FFF2-40B4-BE49-F238E27FC236}">
                <a16:creationId xmlns:a16="http://schemas.microsoft.com/office/drawing/2014/main" id="{CDB91FA4-1C38-B052-787D-436421A8E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30" y="3429000"/>
            <a:ext cx="3531526" cy="18258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5BC2B8-86DE-48D8-2AA1-ADFB27615F65}"/>
              </a:ext>
            </a:extLst>
          </p:cNvPr>
          <p:cNvSpPr txBox="1"/>
          <p:nvPr/>
        </p:nvSpPr>
        <p:spPr>
          <a:xfrm>
            <a:off x="440267" y="5621972"/>
            <a:ext cx="8692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5"/>
              </a:rPr>
              <a:t>https://committeeminutes.suffolk.gov.uk/DocSetPage.aspx?MeetingTitle=(01-02-2022),%20The%20Cabinet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520F69-F0AC-5881-7C44-808AE2224902}"/>
              </a:ext>
            </a:extLst>
          </p:cNvPr>
          <p:cNvCxnSpPr/>
          <p:nvPr/>
        </p:nvCxnSpPr>
        <p:spPr>
          <a:xfrm>
            <a:off x="447675" y="1266825"/>
            <a:ext cx="77057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28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E973-F4A7-9163-7262-9E3B6535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92" y="399064"/>
            <a:ext cx="8596668" cy="1320800"/>
          </a:xfrm>
        </p:spPr>
        <p:txBody>
          <a:bodyPr/>
          <a:lstStyle/>
          <a:p>
            <a:r>
              <a:rPr lang="en-GB" dirty="0"/>
              <a:t>Direct &amp; Indirect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B1AF4-5F50-0434-FCB3-F628B5051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6577"/>
            <a:ext cx="8596668" cy="1320800"/>
          </a:xfrm>
        </p:spPr>
        <p:txBody>
          <a:bodyPr>
            <a:normAutofit/>
          </a:bodyPr>
          <a:lstStyle/>
          <a:p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609AC3-EA63-B422-7699-61C63A556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7923" y="6071589"/>
            <a:ext cx="1725318" cy="67061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65C97A0-43E9-DA1D-FD8E-95B94DE48098}"/>
              </a:ext>
            </a:extLst>
          </p:cNvPr>
          <p:cNvGrpSpPr/>
          <p:nvPr/>
        </p:nvGrpSpPr>
        <p:grpSpPr>
          <a:xfrm>
            <a:off x="197444" y="399064"/>
            <a:ext cx="657525" cy="648000"/>
            <a:chOff x="197444" y="399064"/>
            <a:chExt cx="657525" cy="648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31F8B1F-3ADD-E5C2-7835-8767034E5918}"/>
                </a:ext>
              </a:extLst>
            </p:cNvPr>
            <p:cNvSpPr/>
            <p:nvPr/>
          </p:nvSpPr>
          <p:spPr>
            <a:xfrm>
              <a:off x="197444" y="399064"/>
              <a:ext cx="657525" cy="64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6B8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9" name="Graphic 10" descr="Footprints with solid fill">
              <a:extLst>
                <a:ext uri="{FF2B5EF4-FFF2-40B4-BE49-F238E27FC236}">
                  <a16:creationId xmlns:a16="http://schemas.microsoft.com/office/drawing/2014/main" id="{CCF4CEDC-8264-A8FB-FB66-4F3906661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7738" y="446265"/>
              <a:ext cx="536576" cy="534099"/>
            </a:xfrm>
            <a:prstGeom prst="rect">
              <a:avLst/>
            </a:prstGeom>
          </p:spPr>
        </p:pic>
      </p:grpSp>
      <p:pic>
        <p:nvPicPr>
          <p:cNvPr id="13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154B3078-6FB8-74AA-5A54-C699F718B9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30" y="222712"/>
            <a:ext cx="1242899" cy="892627"/>
          </a:xfrm>
          <a:prstGeom prst="rect">
            <a:avLst/>
          </a:prstGeom>
        </p:spPr>
      </p:pic>
      <p:pic>
        <p:nvPicPr>
          <p:cNvPr id="18" name="Picture 17" descr="A colorful circle with numbers and text&#10;&#10;Description automatically generated">
            <a:extLst>
              <a:ext uri="{FF2B5EF4-FFF2-40B4-BE49-F238E27FC236}">
                <a16:creationId xmlns:a16="http://schemas.microsoft.com/office/drawing/2014/main" id="{1ADBC903-622C-2C32-DDE1-469B47A5C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2" y="1719864"/>
            <a:ext cx="5757072" cy="3095086"/>
          </a:xfrm>
          <a:prstGeom prst="rect">
            <a:avLst/>
          </a:prstGeom>
        </p:spPr>
      </p:pic>
      <p:pic>
        <p:nvPicPr>
          <p:cNvPr id="20" name="Picture 19" descr="A blue circle with red and green numbers&#10;&#10;Description automatically generated">
            <a:extLst>
              <a:ext uri="{FF2B5EF4-FFF2-40B4-BE49-F238E27FC236}">
                <a16:creationId xmlns:a16="http://schemas.microsoft.com/office/drawing/2014/main" id="{6E2024AF-F3DC-2A0F-5729-5B402FF4FF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49" y="3065452"/>
            <a:ext cx="5165325" cy="317278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068374A-3C43-6A59-1DC1-3394DCBF0DA6}"/>
              </a:ext>
            </a:extLst>
          </p:cNvPr>
          <p:cNvCxnSpPr/>
          <p:nvPr/>
        </p:nvCxnSpPr>
        <p:spPr>
          <a:xfrm>
            <a:off x="447675" y="1266825"/>
            <a:ext cx="77057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16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E973-F4A7-9163-7262-9E3B6535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92" y="399064"/>
            <a:ext cx="8596668" cy="1320800"/>
          </a:xfrm>
        </p:spPr>
        <p:txBody>
          <a:bodyPr/>
          <a:lstStyle/>
          <a:p>
            <a:r>
              <a:rPr lang="en-GB" dirty="0"/>
              <a:t>Progress towards target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B1AF4-5F50-0434-FCB3-F628B5051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6577"/>
            <a:ext cx="8596668" cy="1320800"/>
          </a:xfrm>
        </p:spPr>
        <p:txBody>
          <a:bodyPr>
            <a:normAutofit/>
          </a:bodyPr>
          <a:lstStyle/>
          <a:p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BAE552-99E8-F3A4-AE0D-F6DA2C623E76}"/>
              </a:ext>
            </a:extLst>
          </p:cNvPr>
          <p:cNvSpPr txBox="1">
            <a:spLocks/>
          </p:cNvSpPr>
          <p:nvPr/>
        </p:nvSpPr>
        <p:spPr>
          <a:xfrm>
            <a:off x="7126313" y="2034639"/>
            <a:ext cx="2836837" cy="29278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Health Warning:</a:t>
            </a:r>
            <a:b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Reported SCC emissions will rise as we develop methods of measuring the true carbon cost of everything we do.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Exclusions:</a:t>
            </a:r>
            <a:b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Most of Scope 3 not captured within the current iteration of the Carbon Budget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609AC3-EA63-B422-7699-61C63A556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7923" y="6071589"/>
            <a:ext cx="1725318" cy="670618"/>
          </a:xfrm>
          <a:prstGeom prst="rect">
            <a:avLst/>
          </a:prstGeom>
        </p:spPr>
      </p:pic>
      <p:pic>
        <p:nvPicPr>
          <p:cNvPr id="7" name="Picture 6" descr="Chart, bar chart, line chart&#10;&#10;Description automatically generated">
            <a:extLst>
              <a:ext uri="{FF2B5EF4-FFF2-40B4-BE49-F238E27FC236}">
                <a16:creationId xmlns:a16="http://schemas.microsoft.com/office/drawing/2014/main" id="{63E5F506-E9BE-B708-2CC3-F599BE1E4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26" y="1777877"/>
            <a:ext cx="6061658" cy="3694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30487E-BBD7-3BCE-92B0-9DEAF26C0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088539"/>
            <a:ext cx="1030313" cy="68281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D856174-97D8-4C7E-6336-B7D3F6644EC7}"/>
              </a:ext>
            </a:extLst>
          </p:cNvPr>
          <p:cNvGrpSpPr/>
          <p:nvPr/>
        </p:nvGrpSpPr>
        <p:grpSpPr>
          <a:xfrm>
            <a:off x="197444" y="399064"/>
            <a:ext cx="657525" cy="648000"/>
            <a:chOff x="197444" y="399064"/>
            <a:chExt cx="657525" cy="648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31F8B1F-3ADD-E5C2-7835-8767034E5918}"/>
                </a:ext>
              </a:extLst>
            </p:cNvPr>
            <p:cNvSpPr/>
            <p:nvPr/>
          </p:nvSpPr>
          <p:spPr>
            <a:xfrm>
              <a:off x="197444" y="399064"/>
              <a:ext cx="657525" cy="64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6B8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9" name="Graphic 10" descr="Footprints with solid fill">
              <a:extLst>
                <a:ext uri="{FF2B5EF4-FFF2-40B4-BE49-F238E27FC236}">
                  <a16:creationId xmlns:a16="http://schemas.microsoft.com/office/drawing/2014/main" id="{CCF4CEDC-8264-A8FB-FB66-4F3906661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7738" y="446265"/>
              <a:ext cx="536576" cy="534099"/>
            </a:xfrm>
            <a:prstGeom prst="rect">
              <a:avLst/>
            </a:prstGeom>
          </p:spPr>
        </p:pic>
      </p:grpSp>
      <p:pic>
        <p:nvPicPr>
          <p:cNvPr id="13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154B3078-6FB8-74AA-5A54-C699F718B9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30" y="222712"/>
            <a:ext cx="1242899" cy="89262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D19873-C747-E949-F031-2F67C0EF3171}"/>
              </a:ext>
            </a:extLst>
          </p:cNvPr>
          <p:cNvCxnSpPr/>
          <p:nvPr/>
        </p:nvCxnSpPr>
        <p:spPr>
          <a:xfrm>
            <a:off x="447675" y="1266825"/>
            <a:ext cx="77057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68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E973-F4A7-9163-7262-9E3B6535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92" y="399064"/>
            <a:ext cx="8596668" cy="1320800"/>
          </a:xfrm>
        </p:spPr>
        <p:txBody>
          <a:bodyPr/>
          <a:lstStyle/>
          <a:p>
            <a:r>
              <a:rPr lang="en-GB" dirty="0"/>
              <a:t>Our Buildings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B1AF4-5F50-0434-FCB3-F628B5051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6577"/>
            <a:ext cx="8596668" cy="1320800"/>
          </a:xfrm>
        </p:spPr>
        <p:txBody>
          <a:bodyPr>
            <a:normAutofit/>
          </a:bodyPr>
          <a:lstStyle/>
          <a:p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609AC3-EA63-B422-7699-61C63A556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7923" y="6071589"/>
            <a:ext cx="1725318" cy="67061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31F8B1F-3ADD-E5C2-7835-8767034E5918}"/>
              </a:ext>
            </a:extLst>
          </p:cNvPr>
          <p:cNvSpPr/>
          <p:nvPr/>
        </p:nvSpPr>
        <p:spPr>
          <a:xfrm>
            <a:off x="197444" y="399064"/>
            <a:ext cx="657525" cy="648000"/>
          </a:xfrm>
          <a:prstGeom prst="ellipse">
            <a:avLst/>
          </a:prstGeom>
          <a:solidFill>
            <a:schemeClr val="bg1"/>
          </a:solidFill>
          <a:ln>
            <a:solidFill>
              <a:srgbClr val="56B8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3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154B3078-6FB8-74AA-5A54-C699F718B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30" y="222712"/>
            <a:ext cx="1242899" cy="892627"/>
          </a:xfrm>
          <a:prstGeom prst="rect">
            <a:avLst/>
          </a:prstGeom>
        </p:spPr>
      </p:pic>
      <p:pic>
        <p:nvPicPr>
          <p:cNvPr id="11" name="Graphic 12" descr="City with solid fill">
            <a:extLst>
              <a:ext uri="{FF2B5EF4-FFF2-40B4-BE49-F238E27FC236}">
                <a16:creationId xmlns:a16="http://schemas.microsoft.com/office/drawing/2014/main" id="{A3DF90D8-587D-E086-8F9C-5411A7E7A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939" y="456364"/>
            <a:ext cx="514534" cy="5334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AE1F25-207F-8463-DCF7-01B49598F1C3}"/>
              </a:ext>
            </a:extLst>
          </p:cNvPr>
          <p:cNvSpPr txBox="1">
            <a:spLocks/>
          </p:cNvSpPr>
          <p:nvPr/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£12.8m decarbonisation budget of which £0.4m spent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Avoided costs of £0.90/ per £1 spent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Since 2021, 62% reduction in gas use across largest 6 buildings – 36% reduction in total footprint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Doubled Solar panel installations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Use of AMR data monitoring &amp; BMS controls to reduce waste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Micro Louvres to reduce solar gain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Destratification fans to circulate heat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Upgraded streetlighting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Flexible working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A995B5-76BC-EF85-892D-841DA14AD4EC}"/>
              </a:ext>
            </a:extLst>
          </p:cNvPr>
          <p:cNvCxnSpPr/>
          <p:nvPr/>
        </p:nvCxnSpPr>
        <p:spPr>
          <a:xfrm>
            <a:off x="447675" y="1266825"/>
            <a:ext cx="77057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D274CD5-7AB1-5D69-F1BF-2DEED4DEE920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356081"/>
          <a:ext cx="859631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72">
                  <a:extLst>
                    <a:ext uri="{9D8B030D-6E8A-4147-A177-3AD203B41FA5}">
                      <a16:colId xmlns:a16="http://schemas.microsoft.com/office/drawing/2014/main" val="3431502181"/>
                    </a:ext>
                  </a:extLst>
                </a:gridCol>
                <a:gridCol w="4279039">
                  <a:extLst>
                    <a:ext uri="{9D8B030D-6E8A-4147-A177-3AD203B41FA5}">
                      <a16:colId xmlns:a16="http://schemas.microsoft.com/office/drawing/2014/main" val="214716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>
                    <a:solidFill>
                      <a:srgbClr val="B6D33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B6D3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32072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9C78494-563F-A387-9DCD-6DBD44ABAB23}"/>
              </a:ext>
            </a:extLst>
          </p:cNvPr>
          <p:cNvSpPr txBox="1"/>
          <p:nvPr/>
        </p:nvSpPr>
        <p:spPr>
          <a:xfrm>
            <a:off x="1714152" y="1483208"/>
            <a:ext cx="2034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9,936 tCO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76C8AC-908A-65B3-C51D-BBD0394CB404}"/>
              </a:ext>
            </a:extLst>
          </p:cNvPr>
          <p:cNvGrpSpPr/>
          <p:nvPr/>
        </p:nvGrpSpPr>
        <p:grpSpPr>
          <a:xfrm>
            <a:off x="1087077" y="1390627"/>
            <a:ext cx="525517" cy="532161"/>
            <a:chOff x="944464" y="1637320"/>
            <a:chExt cx="525517" cy="53216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CC3CD62-DAAD-3DA7-DEB0-BC0746D14892}"/>
                </a:ext>
              </a:extLst>
            </p:cNvPr>
            <p:cNvSpPr/>
            <p:nvPr/>
          </p:nvSpPr>
          <p:spPr>
            <a:xfrm>
              <a:off x="944464" y="1637320"/>
              <a:ext cx="525517" cy="53216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22" name="Graphic 21" descr="Footprints with solid fill">
              <a:extLst>
                <a:ext uri="{FF2B5EF4-FFF2-40B4-BE49-F238E27FC236}">
                  <a16:creationId xmlns:a16="http://schemas.microsoft.com/office/drawing/2014/main" id="{3A5E37EA-F3C0-DB92-11AF-496E87C2B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0654" y="1655831"/>
              <a:ext cx="457200" cy="457200"/>
            </a:xfrm>
            <a:prstGeom prst="rect">
              <a:avLst/>
            </a:prstGeom>
          </p:spPr>
        </p:pic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491F63B4-D42F-5775-58EC-1034433B9F65}"/>
              </a:ext>
            </a:extLst>
          </p:cNvPr>
          <p:cNvSpPr/>
          <p:nvPr/>
        </p:nvSpPr>
        <p:spPr>
          <a:xfrm>
            <a:off x="5774054" y="1415591"/>
            <a:ext cx="525517" cy="53216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E31A17-8CA6-1357-3AFA-49D5CEA3F797}"/>
              </a:ext>
            </a:extLst>
          </p:cNvPr>
          <p:cNvSpPr txBox="1"/>
          <p:nvPr/>
        </p:nvSpPr>
        <p:spPr>
          <a:xfrm>
            <a:off x="6299582" y="1497006"/>
            <a:ext cx="236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46% since 2019/20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55F304A8-B638-2522-3817-F23ABBD58E65}"/>
              </a:ext>
            </a:extLst>
          </p:cNvPr>
          <p:cNvSpPr/>
          <p:nvPr/>
        </p:nvSpPr>
        <p:spPr>
          <a:xfrm>
            <a:off x="5897739" y="1513549"/>
            <a:ext cx="278146" cy="3487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762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E973-F4A7-9163-7262-9E3B6535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92" y="399064"/>
            <a:ext cx="3167758" cy="1320800"/>
          </a:xfrm>
        </p:spPr>
        <p:txBody>
          <a:bodyPr/>
          <a:lstStyle/>
          <a:p>
            <a:r>
              <a:rPr lang="en-GB" dirty="0"/>
              <a:t>Our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B1AF4-5F50-0434-FCB3-F628B5051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6577"/>
            <a:ext cx="8596668" cy="1320800"/>
          </a:xfrm>
        </p:spPr>
        <p:txBody>
          <a:bodyPr>
            <a:normAutofit/>
          </a:bodyPr>
          <a:lstStyle/>
          <a:p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609AC3-EA63-B422-7699-61C63A556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7923" y="6071589"/>
            <a:ext cx="1725318" cy="67061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31F8B1F-3ADD-E5C2-7835-8767034E5918}"/>
              </a:ext>
            </a:extLst>
          </p:cNvPr>
          <p:cNvSpPr/>
          <p:nvPr/>
        </p:nvSpPr>
        <p:spPr>
          <a:xfrm>
            <a:off x="197444" y="399064"/>
            <a:ext cx="657525" cy="648000"/>
          </a:xfrm>
          <a:prstGeom prst="ellipse">
            <a:avLst/>
          </a:prstGeom>
          <a:solidFill>
            <a:schemeClr val="bg1"/>
          </a:solidFill>
          <a:ln>
            <a:solidFill>
              <a:srgbClr val="56B8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3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154B3078-6FB8-74AA-5A54-C699F718B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30" y="222712"/>
            <a:ext cx="1242899" cy="89262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5AE1F25-207F-8463-DCF7-01B49598F1C3}"/>
              </a:ext>
            </a:extLst>
          </p:cNvPr>
          <p:cNvSpPr txBox="1">
            <a:spLocks/>
          </p:cNvSpPr>
          <p:nvPr/>
        </p:nvSpPr>
        <p:spPr>
          <a:xfrm>
            <a:off x="526206" y="2155665"/>
            <a:ext cx="4075641" cy="10066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Pool car fleet 40% electric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Transitioning rest of Fleet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EV Charge points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A995B5-76BC-EF85-892D-841DA14AD4EC}"/>
              </a:ext>
            </a:extLst>
          </p:cNvPr>
          <p:cNvCxnSpPr/>
          <p:nvPr/>
        </p:nvCxnSpPr>
        <p:spPr>
          <a:xfrm>
            <a:off x="447675" y="1266825"/>
            <a:ext cx="77057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D274CD5-7AB1-5D69-F1BF-2DEED4DEE920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356081"/>
          <a:ext cx="859631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72">
                  <a:extLst>
                    <a:ext uri="{9D8B030D-6E8A-4147-A177-3AD203B41FA5}">
                      <a16:colId xmlns:a16="http://schemas.microsoft.com/office/drawing/2014/main" val="3431502181"/>
                    </a:ext>
                  </a:extLst>
                </a:gridCol>
                <a:gridCol w="4279039">
                  <a:extLst>
                    <a:ext uri="{9D8B030D-6E8A-4147-A177-3AD203B41FA5}">
                      <a16:colId xmlns:a16="http://schemas.microsoft.com/office/drawing/2014/main" val="214716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>
                    <a:solidFill>
                      <a:srgbClr val="B6D33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B6D3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32072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9C78494-563F-A387-9DCD-6DBD44ABAB23}"/>
              </a:ext>
            </a:extLst>
          </p:cNvPr>
          <p:cNvSpPr txBox="1"/>
          <p:nvPr/>
        </p:nvSpPr>
        <p:spPr>
          <a:xfrm>
            <a:off x="1047402" y="1483208"/>
            <a:ext cx="2034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8,170 tCO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76C8AC-908A-65B3-C51D-BBD0394CB404}"/>
              </a:ext>
            </a:extLst>
          </p:cNvPr>
          <p:cNvGrpSpPr/>
          <p:nvPr/>
        </p:nvGrpSpPr>
        <p:grpSpPr>
          <a:xfrm>
            <a:off x="544152" y="1390627"/>
            <a:ext cx="525517" cy="532161"/>
            <a:chOff x="944464" y="1637320"/>
            <a:chExt cx="525517" cy="53216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CC3CD62-DAAD-3DA7-DEB0-BC0746D14892}"/>
                </a:ext>
              </a:extLst>
            </p:cNvPr>
            <p:cNvSpPr/>
            <p:nvPr/>
          </p:nvSpPr>
          <p:spPr>
            <a:xfrm>
              <a:off x="944464" y="1637320"/>
              <a:ext cx="525517" cy="53216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22" name="Graphic 21" descr="Footprints with solid fill">
              <a:extLst>
                <a:ext uri="{FF2B5EF4-FFF2-40B4-BE49-F238E27FC236}">
                  <a16:creationId xmlns:a16="http://schemas.microsoft.com/office/drawing/2014/main" id="{3A5E37EA-F3C0-DB92-11AF-496E87C2B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0654" y="1655831"/>
              <a:ext cx="457200" cy="45720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8E31A17-8CA6-1357-3AFA-49D5CEA3F797}"/>
              </a:ext>
            </a:extLst>
          </p:cNvPr>
          <p:cNvSpPr txBox="1"/>
          <p:nvPr/>
        </p:nvSpPr>
        <p:spPr>
          <a:xfrm>
            <a:off x="5396385" y="1484895"/>
            <a:ext cx="2302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18% since 2019/20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795007D-9C48-99E1-7EFE-6BBFDCA60FDC}"/>
              </a:ext>
            </a:extLst>
          </p:cNvPr>
          <p:cNvGrpSpPr/>
          <p:nvPr/>
        </p:nvGrpSpPr>
        <p:grpSpPr>
          <a:xfrm>
            <a:off x="4870857" y="1393648"/>
            <a:ext cx="525517" cy="532161"/>
            <a:chOff x="5774054" y="1415591"/>
            <a:chExt cx="525517" cy="532161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91F63B4-D42F-5775-58EC-1034433B9F65}"/>
                </a:ext>
              </a:extLst>
            </p:cNvPr>
            <p:cNvSpPr/>
            <p:nvPr/>
          </p:nvSpPr>
          <p:spPr>
            <a:xfrm>
              <a:off x="5774054" y="1415591"/>
              <a:ext cx="525517" cy="53216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5" name="Arrow: Down 24">
              <a:extLst>
                <a:ext uri="{FF2B5EF4-FFF2-40B4-BE49-F238E27FC236}">
                  <a16:creationId xmlns:a16="http://schemas.microsoft.com/office/drawing/2014/main" id="{55F304A8-B638-2522-3817-F23ABBD58E65}"/>
                </a:ext>
              </a:extLst>
            </p:cNvPr>
            <p:cNvSpPr/>
            <p:nvPr/>
          </p:nvSpPr>
          <p:spPr>
            <a:xfrm>
              <a:off x="5897739" y="1513549"/>
              <a:ext cx="278146" cy="3487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Graphic 14" descr="Electric car with solid fill">
            <a:extLst>
              <a:ext uri="{FF2B5EF4-FFF2-40B4-BE49-F238E27FC236}">
                <a16:creationId xmlns:a16="http://schemas.microsoft.com/office/drawing/2014/main" id="{62938E14-AD92-D93A-2E00-1E3D728CC7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4269" y="457369"/>
            <a:ext cx="523874" cy="53138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915E3F7-DD58-52FF-FE10-DA978C794897}"/>
              </a:ext>
            </a:extLst>
          </p:cNvPr>
          <p:cNvGrpSpPr/>
          <p:nvPr/>
        </p:nvGrpSpPr>
        <p:grpSpPr>
          <a:xfrm>
            <a:off x="264269" y="3366603"/>
            <a:ext cx="648000" cy="647700"/>
            <a:chOff x="4886396" y="416932"/>
            <a:chExt cx="648000" cy="6477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43A39B6-3554-4916-AC88-A83B75060933}"/>
                </a:ext>
              </a:extLst>
            </p:cNvPr>
            <p:cNvSpPr/>
            <p:nvPr/>
          </p:nvSpPr>
          <p:spPr>
            <a:xfrm>
              <a:off x="4886396" y="416932"/>
              <a:ext cx="648000" cy="6477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6B8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14" name="Graphic 16" descr="Shopping cart with solid fill">
              <a:extLst>
                <a:ext uri="{FF2B5EF4-FFF2-40B4-BE49-F238E27FC236}">
                  <a16:creationId xmlns:a16="http://schemas.microsoft.com/office/drawing/2014/main" id="{E7F0453C-F9EF-A99A-2590-661C6F008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65772" y="478611"/>
              <a:ext cx="530226" cy="544117"/>
            </a:xfrm>
            <a:prstGeom prst="rect">
              <a:avLst/>
            </a:prstGeom>
          </p:spPr>
        </p:pic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A54FFC54-E64A-6388-8BF5-3ED19BA5AD79}"/>
              </a:ext>
            </a:extLst>
          </p:cNvPr>
          <p:cNvSpPr txBox="1">
            <a:spLocks/>
          </p:cNvSpPr>
          <p:nvPr/>
        </p:nvSpPr>
        <p:spPr>
          <a:xfrm>
            <a:off x="1135949" y="3375142"/>
            <a:ext cx="316775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What We Buy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502ABB-9335-E5E2-C8A1-544D90EE45DC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4179163"/>
          <a:ext cx="859631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7272">
                  <a:extLst>
                    <a:ext uri="{9D8B030D-6E8A-4147-A177-3AD203B41FA5}">
                      <a16:colId xmlns:a16="http://schemas.microsoft.com/office/drawing/2014/main" val="3431502181"/>
                    </a:ext>
                  </a:extLst>
                </a:gridCol>
                <a:gridCol w="4279039">
                  <a:extLst>
                    <a:ext uri="{9D8B030D-6E8A-4147-A177-3AD203B41FA5}">
                      <a16:colId xmlns:a16="http://schemas.microsoft.com/office/drawing/2014/main" val="214716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>
                    <a:solidFill>
                      <a:srgbClr val="B6D33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B6D3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320722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A8BB7D01-556F-2557-CFAC-9E512DAA0AB9}"/>
              </a:ext>
            </a:extLst>
          </p:cNvPr>
          <p:cNvSpPr txBox="1"/>
          <p:nvPr/>
        </p:nvSpPr>
        <p:spPr>
          <a:xfrm>
            <a:off x="1345518" y="4331047"/>
            <a:ext cx="2034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240,000 tCO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D990A4F-28F3-F3A3-444A-52687694D235}"/>
              </a:ext>
            </a:extLst>
          </p:cNvPr>
          <p:cNvGrpSpPr/>
          <p:nvPr/>
        </p:nvGrpSpPr>
        <p:grpSpPr>
          <a:xfrm>
            <a:off x="590342" y="4239984"/>
            <a:ext cx="525517" cy="532161"/>
            <a:chOff x="944464" y="1637320"/>
            <a:chExt cx="525517" cy="53216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87CE7E4-2815-19C6-D6F9-7B3D0D83B9D0}"/>
                </a:ext>
              </a:extLst>
            </p:cNvPr>
            <p:cNvSpPr/>
            <p:nvPr/>
          </p:nvSpPr>
          <p:spPr>
            <a:xfrm>
              <a:off x="944464" y="1637320"/>
              <a:ext cx="525517" cy="53216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40" name="Graphic 39" descr="Footprints with solid fill">
              <a:extLst>
                <a:ext uri="{FF2B5EF4-FFF2-40B4-BE49-F238E27FC236}">
                  <a16:creationId xmlns:a16="http://schemas.microsoft.com/office/drawing/2014/main" id="{8015D76C-5988-BB90-EA99-0EBE103AF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0654" y="1655831"/>
              <a:ext cx="457200" cy="457200"/>
            </a:xfrm>
            <a:prstGeom prst="rect">
              <a:avLst/>
            </a:prstGeom>
          </p:spPr>
        </p:pic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6B6ECD9-7029-D486-F948-524592A1B63D}"/>
              </a:ext>
            </a:extLst>
          </p:cNvPr>
          <p:cNvCxnSpPr/>
          <p:nvPr/>
        </p:nvCxnSpPr>
        <p:spPr>
          <a:xfrm>
            <a:off x="485566" y="4092919"/>
            <a:ext cx="77057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F664FC8F-797E-414A-BC84-7574B2579C90}"/>
              </a:ext>
            </a:extLst>
          </p:cNvPr>
          <p:cNvSpPr txBox="1">
            <a:spLocks/>
          </p:cNvSpPr>
          <p:nvPr/>
        </p:nvSpPr>
        <p:spPr>
          <a:xfrm>
            <a:off x="4934166" y="2155665"/>
            <a:ext cx="4075641" cy="1006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Revised Travel Plan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Flexible Working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3917D0C-1A62-D793-DCED-44107C7A47F6}"/>
              </a:ext>
            </a:extLst>
          </p:cNvPr>
          <p:cNvSpPr txBox="1">
            <a:spLocks/>
          </p:cNvSpPr>
          <p:nvPr/>
        </p:nvSpPr>
        <p:spPr>
          <a:xfrm>
            <a:off x="560385" y="5044591"/>
            <a:ext cx="4075641" cy="10066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Climate Change Commercial Ask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Targeting top 100 (61% of spend) &amp; Top 1000 (95% of spend)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E3F7F6AF-CAD8-E171-061E-E2D3C42DA8D3}"/>
              </a:ext>
            </a:extLst>
          </p:cNvPr>
          <p:cNvSpPr txBox="1">
            <a:spLocks/>
          </p:cNvSpPr>
          <p:nvPr/>
        </p:nvSpPr>
        <p:spPr>
          <a:xfrm>
            <a:off x="4934166" y="4998569"/>
            <a:ext cx="4075641" cy="10066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Procurement training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Highways Contract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Carbon Charter support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79ADC5C-55B5-35CF-4D5E-C01D652DF5E3}"/>
              </a:ext>
            </a:extLst>
          </p:cNvPr>
          <p:cNvSpPr/>
          <p:nvPr/>
        </p:nvSpPr>
        <p:spPr>
          <a:xfrm>
            <a:off x="4870856" y="4233122"/>
            <a:ext cx="525517" cy="53216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0" name="Graphic 49" descr="Question Mark with solid fill">
            <a:extLst>
              <a:ext uri="{FF2B5EF4-FFF2-40B4-BE49-F238E27FC236}">
                <a16:creationId xmlns:a16="http://schemas.microsoft.com/office/drawing/2014/main" id="{2834ACD5-36A8-3E2C-7DDA-4453589EDB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95549" y="4272246"/>
            <a:ext cx="476130" cy="47613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99E4E00-52BE-FBE7-EAD1-F9F0E60FA9BF}"/>
              </a:ext>
            </a:extLst>
          </p:cNvPr>
          <p:cNvSpPr txBox="1"/>
          <p:nvPr/>
        </p:nvSpPr>
        <p:spPr>
          <a:xfrm>
            <a:off x="5464757" y="4321398"/>
            <a:ext cx="3455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Not able to track changes (yet)</a:t>
            </a:r>
          </a:p>
        </p:txBody>
      </p:sp>
    </p:spTree>
    <p:extLst>
      <p:ext uri="{BB962C8B-B14F-4D97-AF65-F5344CB8AC3E}">
        <p14:creationId xmlns:p14="http://schemas.microsoft.com/office/powerpoint/2010/main" val="353496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C8665-6662-2482-BDF4-E323380E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5222281" cy="1320800"/>
          </a:xfrm>
        </p:spPr>
        <p:txBody>
          <a:bodyPr>
            <a:normAutofit/>
          </a:bodyPr>
          <a:lstStyle/>
          <a:p>
            <a:r>
              <a:rPr lang="en-GB" dirty="0"/>
              <a:t>Nature Positive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2955D-A7C8-8085-855A-0507679C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01" y="1371601"/>
            <a:ext cx="5211607" cy="5200650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GB" sz="1800" b="1" dirty="0"/>
              <a:t>Baselining Biodiversity</a:t>
            </a:r>
            <a:br>
              <a:rPr lang="en-GB" sz="1800" b="1" dirty="0"/>
            </a:br>
            <a:r>
              <a:rPr lang="en-GB" sz="1800" dirty="0"/>
              <a:t>County farm estate + 50% of schools + highways. Mix of land use change and altered practice</a:t>
            </a:r>
            <a:br>
              <a:rPr lang="en-GB" sz="1800" dirty="0"/>
            </a:br>
            <a:endParaRPr lang="en-GB" sz="1800" b="1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GB" sz="1800" b="1" dirty="0"/>
              <a:t>Highways Contract</a:t>
            </a:r>
            <a:br>
              <a:rPr lang="en-GB" sz="1800" b="1" dirty="0"/>
            </a:br>
            <a:r>
              <a:rPr lang="en-GB" sz="1800" dirty="0"/>
              <a:t>Environment ambitions embedded through the procurement process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GB" b="1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GB" sz="1800" b="1" dirty="0"/>
              <a:t>Nature Recovery</a:t>
            </a:r>
            <a:br>
              <a:rPr lang="en-GB" sz="1800" b="1" dirty="0"/>
            </a:br>
            <a:r>
              <a:rPr lang="en-GB" sz="1800" dirty="0"/>
              <a:t>Continued joint work with Norfolk CC on local nature recovery and developing nature-based solutions. Local Nature Recovery Strategy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b="1" dirty="0"/>
              <a:t>	</a:t>
            </a:r>
            <a:br>
              <a:rPr lang="en-GB" b="1" dirty="0"/>
            </a:br>
            <a:r>
              <a:rPr lang="en-GB" b="1" dirty="0"/>
              <a:t>	County Farms</a:t>
            </a:r>
            <a:br>
              <a:rPr lang="en-GB" b="1" dirty="0"/>
            </a:br>
            <a:r>
              <a:rPr lang="en-GB" b="1" dirty="0"/>
              <a:t>	</a:t>
            </a:r>
            <a:r>
              <a:rPr lang="en-GB" dirty="0"/>
              <a:t>UEA report on Natural Capital potential of 	County Farms. Revising tenancy criteria &amp; 	tenancy engagement</a:t>
            </a:r>
            <a:br>
              <a:rPr lang="en-GB" dirty="0"/>
            </a:br>
            <a:endParaRPr lang="en-GB" dirty="0"/>
          </a:p>
          <a:p>
            <a:pPr>
              <a:lnSpc>
                <a:spcPct val="90000"/>
              </a:lnSpc>
            </a:pPr>
            <a:endParaRPr lang="en-GB" sz="1500" b="1" dirty="0"/>
          </a:p>
          <a:p>
            <a:pPr>
              <a:lnSpc>
                <a:spcPct val="90000"/>
              </a:lnSpc>
            </a:pPr>
            <a:endParaRPr lang="en-GB" sz="1500" dirty="0"/>
          </a:p>
        </p:txBody>
      </p:sp>
      <p:pic>
        <p:nvPicPr>
          <p:cNvPr id="7" name="Picture 6" descr="A picture containing outdoor, grass, car, road&#10;&#10;Description automatically generated">
            <a:extLst>
              <a:ext uri="{FF2B5EF4-FFF2-40B4-BE49-F238E27FC236}">
                <a16:creationId xmlns:a16="http://schemas.microsoft.com/office/drawing/2014/main" id="{7CA7E8C2-225F-BCAF-417C-774903C686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00" b="11694"/>
          <a:stretch/>
        </p:blipFill>
        <p:spPr>
          <a:xfrm>
            <a:off x="6161343" y="2534714"/>
            <a:ext cx="3144597" cy="2016000"/>
          </a:xfrm>
          <a:prstGeom prst="rect">
            <a:avLst/>
          </a:prstGeom>
        </p:spPr>
      </p:pic>
      <p:pic>
        <p:nvPicPr>
          <p:cNvPr id="5" name="Picture 4" descr="A tractor pulling a trailer&#10;&#10;Description automatically generated with low confidence">
            <a:extLst>
              <a:ext uri="{FF2B5EF4-FFF2-40B4-BE49-F238E27FC236}">
                <a16:creationId xmlns:a16="http://schemas.microsoft.com/office/drawing/2014/main" id="{C4E88705-1D1A-E742-89A3-37E05A30C0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7" r="2233" b="-2"/>
          <a:stretch/>
        </p:blipFill>
        <p:spPr>
          <a:xfrm>
            <a:off x="6161344" y="4668726"/>
            <a:ext cx="3144597" cy="207624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8F49F1F-C4E0-C09F-7937-B7619FA55185}"/>
              </a:ext>
            </a:extLst>
          </p:cNvPr>
          <p:cNvGrpSpPr/>
          <p:nvPr/>
        </p:nvGrpSpPr>
        <p:grpSpPr>
          <a:xfrm>
            <a:off x="409091" y="2615804"/>
            <a:ext cx="638475" cy="647700"/>
            <a:chOff x="409091" y="2215601"/>
            <a:chExt cx="638475" cy="6477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A11FD83-DD47-4D17-BBDD-40FB9621F059}"/>
                </a:ext>
              </a:extLst>
            </p:cNvPr>
            <p:cNvSpPr/>
            <p:nvPr/>
          </p:nvSpPr>
          <p:spPr>
            <a:xfrm>
              <a:off x="409091" y="2215601"/>
              <a:ext cx="638475" cy="6477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6B8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11" name="Graphic 60" descr="Road with solid fill">
              <a:extLst>
                <a:ext uri="{FF2B5EF4-FFF2-40B4-BE49-F238E27FC236}">
                  <a16:creationId xmlns:a16="http://schemas.microsoft.com/office/drawing/2014/main" id="{FC08F98A-4EC1-BBC7-30B7-A8AD27CA6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7668" y="2271776"/>
              <a:ext cx="531764" cy="51532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7C338B-0E68-D116-3BEF-49B2036079A7}"/>
              </a:ext>
            </a:extLst>
          </p:cNvPr>
          <p:cNvGrpSpPr/>
          <p:nvPr/>
        </p:nvGrpSpPr>
        <p:grpSpPr>
          <a:xfrm>
            <a:off x="412265" y="5251475"/>
            <a:ext cx="632125" cy="647700"/>
            <a:chOff x="412245" y="4817481"/>
            <a:chExt cx="632125" cy="6477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F925162-68F5-43A0-B4F7-C6B7CD075304}"/>
                </a:ext>
              </a:extLst>
            </p:cNvPr>
            <p:cNvSpPr/>
            <p:nvPr/>
          </p:nvSpPr>
          <p:spPr>
            <a:xfrm>
              <a:off x="412245" y="4817481"/>
              <a:ext cx="632125" cy="6477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6B8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12" name="Graphic 62" descr="Farm scene with solid fill">
              <a:extLst>
                <a:ext uri="{FF2B5EF4-FFF2-40B4-BE49-F238E27FC236}">
                  <a16:creationId xmlns:a16="http://schemas.microsoft.com/office/drawing/2014/main" id="{A9CE7202-046A-FE92-C0BD-F70B913A9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85273" y="4913704"/>
              <a:ext cx="468773" cy="47976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02C095A-FAE8-EC3C-960F-95F42C8B56B3}"/>
              </a:ext>
            </a:extLst>
          </p:cNvPr>
          <p:cNvGrpSpPr/>
          <p:nvPr/>
        </p:nvGrpSpPr>
        <p:grpSpPr>
          <a:xfrm>
            <a:off x="434491" y="3844949"/>
            <a:ext cx="632125" cy="644525"/>
            <a:chOff x="430631" y="3265066"/>
            <a:chExt cx="632125" cy="644525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D90FD0A-D166-4EA3-8AC3-DC0E5AED2A50}"/>
                </a:ext>
              </a:extLst>
            </p:cNvPr>
            <p:cNvSpPr/>
            <p:nvPr/>
          </p:nvSpPr>
          <p:spPr>
            <a:xfrm>
              <a:off x="430631" y="3265066"/>
              <a:ext cx="632125" cy="64452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6B8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13" name="Graphic 64" descr="Rainforest with solid fill">
              <a:extLst>
                <a:ext uri="{FF2B5EF4-FFF2-40B4-BE49-F238E27FC236}">
                  <a16:creationId xmlns:a16="http://schemas.microsoft.com/office/drawing/2014/main" id="{B5EAE378-EC11-C3C6-20BF-837638FB1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13183" y="3353234"/>
              <a:ext cx="477790" cy="461107"/>
            </a:xfrm>
            <a:prstGeom prst="rect">
              <a:avLst/>
            </a:prstGeom>
          </p:spPr>
        </p:pic>
      </p:grpSp>
      <p:pic>
        <p:nvPicPr>
          <p:cNvPr id="14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A77752E0-3A9E-9D49-4FEF-D68881EA64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30" y="222712"/>
            <a:ext cx="1242899" cy="89262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5D62E5D-553B-7D45-6E3D-45C5DC7A2CC1}"/>
              </a:ext>
            </a:extLst>
          </p:cNvPr>
          <p:cNvGrpSpPr/>
          <p:nvPr/>
        </p:nvGrpSpPr>
        <p:grpSpPr>
          <a:xfrm>
            <a:off x="409091" y="1450627"/>
            <a:ext cx="657525" cy="648000"/>
            <a:chOff x="197444" y="399064"/>
            <a:chExt cx="657525" cy="64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EDEB207-EC3F-3C1C-5A86-222D3B256DA2}"/>
                </a:ext>
              </a:extLst>
            </p:cNvPr>
            <p:cNvSpPr/>
            <p:nvPr/>
          </p:nvSpPr>
          <p:spPr>
            <a:xfrm>
              <a:off x="197444" y="399064"/>
              <a:ext cx="657525" cy="64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6B8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pic>
          <p:nvPicPr>
            <p:cNvPr id="18" name="Graphic 58" descr="Clipboard All Crosses with solid fill">
              <a:extLst>
                <a:ext uri="{FF2B5EF4-FFF2-40B4-BE49-F238E27FC236}">
                  <a16:creationId xmlns:a16="http://schemas.microsoft.com/office/drawing/2014/main" id="{66A077B5-1353-1F49-10ED-8CAF1FCF6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49211" y="424005"/>
              <a:ext cx="553989" cy="575849"/>
            </a:xfrm>
            <a:prstGeom prst="rect">
              <a:avLst/>
            </a:prstGeom>
          </p:spPr>
        </p:pic>
      </p:grpSp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60F7DC5D-BF34-CDC5-54D8-0C0FEC95C05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9758" y="231707"/>
            <a:ext cx="3186182" cy="218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15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1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D495BE-B911-9093-7FDF-28246303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94C11F"/>
                </a:solidFill>
                <a:latin typeface="Lucida Sans" panose="020B0602030504020204" pitchFamily="34" charset="0"/>
              </a:rPr>
              <a:t>SCEP - Highlights so far</a:t>
            </a:r>
          </a:p>
        </p:txBody>
      </p:sp>
      <p:sp>
        <p:nvSpPr>
          <p:cNvPr id="29" name="Isosceles Triangle 2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Isosceles Triangle 2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52A6C6B-4C4E-C62F-7C00-99F95A7FA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8" y="5371821"/>
            <a:ext cx="1454053" cy="1405584"/>
          </a:xfrm>
          <a:prstGeom prst="rect">
            <a:avLst/>
          </a:prstGeom>
        </p:spPr>
      </p:pic>
      <p:pic>
        <p:nvPicPr>
          <p:cNvPr id="8" name="Graphic 7" descr="Home with solid fill">
            <a:extLst>
              <a:ext uri="{FF2B5EF4-FFF2-40B4-BE49-F238E27FC236}">
                <a16:creationId xmlns:a16="http://schemas.microsoft.com/office/drawing/2014/main" id="{5BA4D7A8-AA21-8884-C01C-7B333F020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0240" y="4066476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1C1D07-5CBD-ADCE-247D-22DE1A74E4E9}"/>
              </a:ext>
            </a:extLst>
          </p:cNvPr>
          <p:cNvSpPr txBox="1"/>
          <p:nvPr/>
        </p:nvSpPr>
        <p:spPr>
          <a:xfrm>
            <a:off x="4930376" y="4980876"/>
            <a:ext cx="2662603" cy="125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homes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supported with the Homeowners Support Service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268E1B-3B04-C5A2-4FDC-B0995833C749}"/>
              </a:ext>
            </a:extLst>
          </p:cNvPr>
          <p:cNvSpPr txBox="1"/>
          <p:nvPr/>
        </p:nvSpPr>
        <p:spPr>
          <a:xfrm>
            <a:off x="3494000" y="2487271"/>
            <a:ext cx="2910620" cy="125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300+ businesses supported by the Net Zero Business Advisor Service</a:t>
            </a:r>
          </a:p>
        </p:txBody>
      </p:sp>
      <p:pic>
        <p:nvPicPr>
          <p:cNvPr id="13" name="Graphic 12" descr="Briefcase with solid fill">
            <a:extLst>
              <a:ext uri="{FF2B5EF4-FFF2-40B4-BE49-F238E27FC236}">
                <a16:creationId xmlns:a16="http://schemas.microsoft.com/office/drawing/2014/main" id="{B90C581B-5E1C-A09B-8190-8BF1BE7F9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92110" y="1572871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AFB35C-1157-9E16-661C-80D724528624}"/>
              </a:ext>
            </a:extLst>
          </p:cNvPr>
          <p:cNvSpPr txBox="1"/>
          <p:nvPr/>
        </p:nvSpPr>
        <p:spPr>
          <a:xfrm>
            <a:off x="6431669" y="2490438"/>
            <a:ext cx="2910620" cy="125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120,000 visitors to the Green Suffolk Website since the publication of the SCEP</a:t>
            </a:r>
          </a:p>
        </p:txBody>
      </p:sp>
      <p:pic>
        <p:nvPicPr>
          <p:cNvPr id="15" name="Graphic 14" descr="Laptop with solid fill">
            <a:extLst>
              <a:ext uri="{FF2B5EF4-FFF2-40B4-BE49-F238E27FC236}">
                <a16:creationId xmlns:a16="http://schemas.microsoft.com/office/drawing/2014/main" id="{F2B88958-C838-86C9-C680-251C359BA3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29779" y="1576038"/>
            <a:ext cx="914400" cy="914400"/>
          </a:xfrm>
          <a:prstGeom prst="rect">
            <a:avLst/>
          </a:prstGeom>
        </p:spPr>
      </p:pic>
      <p:pic>
        <p:nvPicPr>
          <p:cNvPr id="18" name="Graphic 17" descr="Power Plant with solid fill">
            <a:extLst>
              <a:ext uri="{FF2B5EF4-FFF2-40B4-BE49-F238E27FC236}">
                <a16:creationId xmlns:a16="http://schemas.microsoft.com/office/drawing/2014/main" id="{7C4E94E2-C1B4-0904-F603-85215F2D5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872543" y="4066476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59BBC55-F295-E49E-2B84-435E91B39264}"/>
              </a:ext>
            </a:extLst>
          </p:cNvPr>
          <p:cNvSpPr txBox="1"/>
          <p:nvPr/>
        </p:nvSpPr>
        <p:spPr>
          <a:xfrm>
            <a:off x="1952679" y="4980876"/>
            <a:ext cx="2662603" cy="125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191.58 tonnes of CO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savings identified by the VCSO Audit Service</a:t>
            </a:r>
          </a:p>
        </p:txBody>
      </p:sp>
      <p:pic>
        <p:nvPicPr>
          <p:cNvPr id="20" name="Graphic 19" descr="Badge Tick1 with solid fill">
            <a:extLst>
              <a:ext uri="{FF2B5EF4-FFF2-40B4-BE49-F238E27FC236}">
                <a16:creationId xmlns:a16="http://schemas.microsoft.com/office/drawing/2014/main" id="{048BDACD-A0BA-692E-3027-112ECC01A1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762461" y="1657685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3EB4043-5316-1923-CB40-E4B897985ED6}"/>
              </a:ext>
            </a:extLst>
          </p:cNvPr>
          <p:cNvSpPr txBox="1"/>
          <p:nvPr/>
        </p:nvSpPr>
        <p:spPr>
          <a:xfrm>
            <a:off x="842597" y="2572085"/>
            <a:ext cx="2662603" cy="662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projects supported by SPSL funding</a:t>
            </a:r>
          </a:p>
        </p:txBody>
      </p:sp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6F922D3A-3E65-6CB5-90BA-4F2D1FADE13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789534" y="4064479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3B4F87F-47F7-0C00-DAEF-05C5E50C7883}"/>
              </a:ext>
            </a:extLst>
          </p:cNvPr>
          <p:cNvSpPr txBox="1"/>
          <p:nvPr/>
        </p:nvSpPr>
        <p:spPr>
          <a:xfrm>
            <a:off x="7869670" y="4978879"/>
            <a:ext cx="2662603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£28mn in external funding drawn down</a:t>
            </a:r>
          </a:p>
        </p:txBody>
      </p:sp>
      <p:pic>
        <p:nvPicPr>
          <p:cNvPr id="24" name="Graphic 23" descr="Group with solid fill">
            <a:extLst>
              <a:ext uri="{FF2B5EF4-FFF2-40B4-BE49-F238E27FC236}">
                <a16:creationId xmlns:a16="http://schemas.microsoft.com/office/drawing/2014/main" id="{C304C210-D515-8AE7-40EF-958960D45C2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227906" y="1576038"/>
            <a:ext cx="914400" cy="9144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9BEB82C-80CF-66E1-BF78-FCA9E37A266E}"/>
              </a:ext>
            </a:extLst>
          </p:cNvPr>
          <p:cNvSpPr txBox="1"/>
          <p:nvPr/>
        </p:nvSpPr>
        <p:spPr>
          <a:xfrm>
            <a:off x="9308042" y="2490438"/>
            <a:ext cx="2662603" cy="1551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communities supported by the Climate Emergency Community Match Fund</a:t>
            </a:r>
          </a:p>
        </p:txBody>
      </p:sp>
    </p:spTree>
    <p:extLst>
      <p:ext uri="{BB962C8B-B14F-4D97-AF65-F5344CB8AC3E}">
        <p14:creationId xmlns:p14="http://schemas.microsoft.com/office/powerpoint/2010/main" val="90538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green text&#10;&#10;Description automatically generated">
            <a:extLst>
              <a:ext uri="{FF2B5EF4-FFF2-40B4-BE49-F238E27FC236}">
                <a16:creationId xmlns:a16="http://schemas.microsoft.com/office/drawing/2014/main" id="{BF123CAF-7026-FBBA-5452-160DE0D2C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002" y="183242"/>
            <a:ext cx="2744003" cy="3881437"/>
          </a:xfrm>
        </p:spPr>
      </p:pic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AE5AB719-14E2-BDF9-B5FA-CA9C2F8D7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5" y="5387018"/>
            <a:ext cx="2063856" cy="831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D5401F-92BB-DEFE-EA0A-34B926474241}"/>
              </a:ext>
            </a:extLst>
          </p:cNvPr>
          <p:cNvSpPr txBox="1"/>
          <p:nvPr/>
        </p:nvSpPr>
        <p:spPr>
          <a:xfrm>
            <a:off x="2758843" y="5387018"/>
            <a:ext cx="58826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Office based telecommunications firm.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Solar array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has cut their carbon footprint by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22%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</a:t>
            </a:r>
          </a:p>
        </p:txBody>
      </p:sp>
      <p:pic>
        <p:nvPicPr>
          <p:cNvPr id="10" name="Picture 9" descr="A yellow door on a building&#10;&#10;Description automatically generated">
            <a:extLst>
              <a:ext uri="{FF2B5EF4-FFF2-40B4-BE49-F238E27FC236}">
                <a16:creationId xmlns:a16="http://schemas.microsoft.com/office/drawing/2014/main" id="{ED3FC2FA-0ABF-BF33-7E21-3949765C4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716" y="2973569"/>
            <a:ext cx="4184767" cy="1881976"/>
          </a:xfrm>
          <a:prstGeom prst="rect">
            <a:avLst/>
          </a:prstGeom>
        </p:spPr>
      </p:pic>
      <p:pic>
        <p:nvPicPr>
          <p:cNvPr id="1026" name="Picture 2" descr="Plastic Games Pieces and Dice for Board Games">
            <a:extLst>
              <a:ext uri="{FF2B5EF4-FFF2-40B4-BE49-F238E27FC236}">
                <a16:creationId xmlns:a16="http://schemas.microsoft.com/office/drawing/2014/main" id="{5045D0F6-5092-22B7-BA2B-9163932B2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4" y="2973569"/>
            <a:ext cx="4277677" cy="69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0FCF5D-A3C4-B536-846E-4C0E27A8807C}"/>
              </a:ext>
            </a:extLst>
          </p:cNvPr>
          <p:cNvSpPr txBox="1"/>
          <p:nvPr/>
        </p:nvSpPr>
        <p:spPr>
          <a:xfrm>
            <a:off x="334937" y="3745032"/>
            <a:ext cx="3920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Warehouse based wholesaler. Reduced carbon footprint by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48%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through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lighting upgrades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and other measures.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E17980-CEDE-E02A-6807-8424F991EA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6716" y="621392"/>
            <a:ext cx="3992186" cy="2057198"/>
          </a:xfrm>
          <a:prstGeom prst="rect">
            <a:avLst/>
          </a:prstGeom>
        </p:spPr>
      </p:pic>
      <p:pic>
        <p:nvPicPr>
          <p:cNvPr id="1028" name="Picture 4" descr="White Tara">
            <a:extLst>
              <a:ext uri="{FF2B5EF4-FFF2-40B4-BE49-F238E27FC236}">
                <a16:creationId xmlns:a16="http://schemas.microsoft.com/office/drawing/2014/main" id="{D0A7F04C-D678-1A0F-2572-318BC2CE8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81" y="355586"/>
            <a:ext cx="304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AC067C-BB44-3175-A006-028FC74A92BB}"/>
              </a:ext>
            </a:extLst>
          </p:cNvPr>
          <p:cNvSpPr txBox="1"/>
          <p:nvPr/>
        </p:nvSpPr>
        <p:spPr>
          <a:xfrm>
            <a:off x="691746" y="1218910"/>
            <a:ext cx="3920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Health clinic. Cut footprint by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43%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with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Heat Pump, Insulation &amp; LEDs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.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FB9989-382E-00E3-B652-6C0E4F9580CA}"/>
              </a:ext>
            </a:extLst>
          </p:cNvPr>
          <p:cNvCxnSpPr>
            <a:cxnSpLocks/>
          </p:cNvCxnSpPr>
          <p:nvPr/>
        </p:nvCxnSpPr>
        <p:spPr>
          <a:xfrm>
            <a:off x="1741969" y="2809875"/>
            <a:ext cx="5657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E1C2F4-754C-7FDB-D0F0-4AB3C2D6DF93}"/>
              </a:ext>
            </a:extLst>
          </p:cNvPr>
          <p:cNvCxnSpPr>
            <a:cxnSpLocks/>
          </p:cNvCxnSpPr>
          <p:nvPr/>
        </p:nvCxnSpPr>
        <p:spPr>
          <a:xfrm>
            <a:off x="1761019" y="5029200"/>
            <a:ext cx="56578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24F3DC7-F5C7-5000-6BFD-B19C67E909A0}"/>
              </a:ext>
            </a:extLst>
          </p:cNvPr>
          <p:cNvSpPr txBox="1"/>
          <p:nvPr/>
        </p:nvSpPr>
        <p:spPr>
          <a:xfrm>
            <a:off x="2712951" y="6291236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8"/>
              </a:rPr>
              <a:t>carboncharter.org/make-the-25-by-25-pledge/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755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82AA4-CE6C-48AA-83D1-1CD8ACBCAF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089991"/>
            <a:ext cx="8825658" cy="3329581"/>
          </a:xfrm>
        </p:spPr>
        <p:txBody>
          <a:bodyPr/>
          <a:lstStyle/>
          <a:p>
            <a:pPr algn="ctr"/>
            <a:r>
              <a:rPr lang="en-GB" dirty="0"/>
              <a:t>The Roadmap to Net Zero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8A05A-D9E8-449A-BD49-16534AF63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7635" y="4653092"/>
            <a:ext cx="8825658" cy="861420"/>
          </a:xfrm>
        </p:spPr>
        <p:txBody>
          <a:bodyPr/>
          <a:lstStyle/>
          <a:p>
            <a:r>
              <a:rPr lang="en-GB" dirty="0"/>
              <a:t>Decarbonising Suffolk county council’s CORPORATE ESTATE</a:t>
            </a:r>
          </a:p>
        </p:txBody>
      </p:sp>
    </p:spTree>
    <p:extLst>
      <p:ext uri="{BB962C8B-B14F-4D97-AF65-F5344CB8AC3E}">
        <p14:creationId xmlns:p14="http://schemas.microsoft.com/office/powerpoint/2010/main" val="634679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859E1-09A2-4054-A568-8906AF62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/>
              <a:t>Background </a:t>
            </a:r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DC1C2-8614-4F19-AC9F-4B792D021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10950" y="2052919"/>
            <a:ext cx="6204646" cy="411928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00" b="1">
                <a:effectLst/>
              </a:rPr>
              <a:t>Net Zero Carbon Emissions </a:t>
            </a:r>
            <a:endParaRPr lang="en-US" sz="1300" b="1"/>
          </a:p>
          <a:p>
            <a:pPr algn="ctr">
              <a:lnSpc>
                <a:spcPct val="90000"/>
              </a:lnSpc>
            </a:pPr>
            <a:r>
              <a:rPr lang="en-US" sz="1300">
                <a:effectLst/>
              </a:rPr>
              <a:t>“</a:t>
            </a:r>
            <a:r>
              <a:rPr lang="en-US" sz="1300"/>
              <a:t>A</a:t>
            </a:r>
            <a:r>
              <a:rPr lang="en-US" sz="1300">
                <a:effectLst/>
              </a:rPr>
              <a:t>chieving a balance between the carbon emitted into the atmosphere, and the carbon removed from it”. </a:t>
            </a:r>
            <a:endParaRPr lang="en-US" sz="1300"/>
          </a:p>
          <a:p>
            <a:pPr>
              <a:lnSpc>
                <a:spcPct val="90000"/>
              </a:lnSpc>
            </a:pPr>
            <a:endParaRPr lang="en-US" sz="1300" b="1" u="sng"/>
          </a:p>
          <a:p>
            <a:pPr>
              <a:lnSpc>
                <a:spcPct val="90000"/>
              </a:lnSpc>
            </a:pPr>
            <a:r>
              <a:rPr lang="en-US" sz="1300" b="1" u="sng"/>
              <a:t>Key Themes of the Programmme</a:t>
            </a:r>
            <a:r>
              <a:rPr lang="en-US" sz="1300" b="1"/>
              <a:t>: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/>
              <a:t>Invest to Save – Reduce running costs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/>
              <a:t>Maximising Self Generation Opportunities  (Including Battery Storage)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/>
              <a:t>Publication of Yearly Carbon Budget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300" b="1"/>
              <a:t>Transition Fleet to EV by 2025</a:t>
            </a:r>
          </a:p>
          <a:p>
            <a:pPr>
              <a:lnSpc>
                <a:spcPct val="90000"/>
              </a:lnSpc>
            </a:pPr>
            <a:endParaRPr lang="en-US" sz="1300"/>
          </a:p>
          <a:p>
            <a:pPr>
              <a:lnSpc>
                <a:spcPct val="90000"/>
              </a:lnSpc>
            </a:pPr>
            <a:r>
              <a:rPr lang="en-US" sz="1300"/>
              <a:t>Fuel mix must consider not only environmental sustainability but cost and availability </a:t>
            </a:r>
          </a:p>
          <a:p>
            <a:pPr>
              <a:lnSpc>
                <a:spcPct val="90000"/>
              </a:lnSpc>
            </a:pPr>
            <a:r>
              <a:rPr lang="en-US" sz="1000"/>
              <a:t>(Over half of  the UK’s Electricity is still reliant on gas for generation. Upgrading electricity infrastructure is expensive and requires long lead times.)</a:t>
            </a:r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1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97598D-B3A2-E622-9DF5-64FEF636A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164" y="2052919"/>
            <a:ext cx="4712616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77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166">
            <a:extLst>
              <a:ext uri="{FF2B5EF4-FFF2-40B4-BE49-F238E27FC236}">
                <a16:creationId xmlns:a16="http://schemas.microsoft.com/office/drawing/2014/main" id="{844EE02A-F0F8-4A23-B21D-CF2066B65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99F13062-7BB6-4A97-B661-CDE2EDEAE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1" name="Oval 170">
            <a:extLst>
              <a:ext uri="{FF2B5EF4-FFF2-40B4-BE49-F238E27FC236}">
                <a16:creationId xmlns:a16="http://schemas.microsoft.com/office/drawing/2014/main" id="{44F3197D-248B-46C5-B6EE-003F4E0C6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3" name="Picture 172">
            <a:extLst>
              <a:ext uri="{FF2B5EF4-FFF2-40B4-BE49-F238E27FC236}">
                <a16:creationId xmlns:a16="http://schemas.microsoft.com/office/drawing/2014/main" id="{FFC3E649-106F-4B41-9FF5-327536E4C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79F6731C-42C0-45DB-9F9A-B831CBEC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7" name="Rectangle 176">
            <a:extLst>
              <a:ext uri="{FF2B5EF4-FFF2-40B4-BE49-F238E27FC236}">
                <a16:creationId xmlns:a16="http://schemas.microsoft.com/office/drawing/2014/main" id="{040549E2-C5A5-4ED5-80AB-070FEBDF5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859E1-09A2-4054-A568-8906AF62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/>
              <a:t>The Data Led Phased Approach</a:t>
            </a:r>
            <a:endParaRPr lang="en-US" sz="4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191F18-B889-05AA-9C20-CC1C62495F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2798" b="3"/>
          <a:stretch/>
        </p:blipFill>
        <p:spPr>
          <a:xfrm>
            <a:off x="646111" y="2052916"/>
            <a:ext cx="2670808" cy="41954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327B24-923C-B8F3-457E-C237A2E4472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0312" b="4"/>
          <a:stretch/>
        </p:blipFill>
        <p:spPr>
          <a:xfrm>
            <a:off x="3423601" y="2052916"/>
            <a:ext cx="2670810" cy="204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A20C85-511B-47AF-9F20-18115B80DFC1}"/>
              </a:ext>
            </a:extLst>
          </p:cNvPr>
          <p:cNvPicPr>
            <a:picLocks/>
          </p:cNvPicPr>
          <p:nvPr/>
        </p:nvPicPr>
        <p:blipFill rotWithShape="1">
          <a:blip r:embed="rId9"/>
          <a:srcRect l="23111" r="12550" b="3"/>
          <a:stretch/>
        </p:blipFill>
        <p:spPr>
          <a:xfrm>
            <a:off x="3423601" y="4203998"/>
            <a:ext cx="2670810" cy="2044400"/>
          </a:xfrm>
          <a:prstGeom prst="rect">
            <a:avLst/>
          </a:prstGeom>
          <a:solidFill>
            <a:srgbClr val="FFFFFF">
              <a:shade val="85000"/>
            </a:srgbClr>
          </a:solidFill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DC1C2-8614-4F19-AC9F-4B792D021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62282" y="2052918"/>
            <a:ext cx="4361329" cy="41954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/>
              <a:t>5 Year Energy and Cost Review of all Sites and all Fuels to establish usage trends, seasonal patterns and onward projections.</a:t>
            </a:r>
          </a:p>
          <a:p>
            <a:pPr>
              <a:buFont typeface="Wingdings 3" charset="2"/>
              <a:buChar char=""/>
            </a:pPr>
            <a:endParaRPr lang="en-US" b="1" dirty="0"/>
          </a:p>
          <a:p>
            <a:r>
              <a:rPr lang="en-US" b="1" dirty="0"/>
              <a:t>Map out the route to reducing energy, how much it will cost and how much it will save.</a:t>
            </a:r>
          </a:p>
          <a:p>
            <a:pPr>
              <a:buFont typeface="Wingdings 3" charset="2"/>
              <a:buChar char=""/>
            </a:pPr>
            <a:endParaRPr lang="en-US" b="1" dirty="0"/>
          </a:p>
          <a:p>
            <a:r>
              <a:rPr lang="en-US" b="1" dirty="0"/>
              <a:t>Current market and regulatory conditions have dictated an agile methodology – Be prepared to reassess.</a:t>
            </a:r>
          </a:p>
          <a:p>
            <a:pPr>
              <a:buFont typeface="Wingdings 3" charset="2"/>
              <a:buChar char="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69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0F7302AF-86B9-441B-8D24-AC382E2A4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9A2A6C2-D371-4C6B-B50F-CC71C6D01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5F07A6A6-E44B-411E-AA18-65E481136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8CC3468F-5EED-42B0-8507-F30360E1D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91711EE-029D-453C-9AE9-E87829F1D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5D5A8E14-301B-40C0-A174-D2232EF9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859E1-09A2-4054-A568-8906AF62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900"/>
              <a:t>BMS System Upgrade</a:t>
            </a:r>
            <a:br>
              <a:rPr lang="en-US" sz="2900"/>
            </a:br>
            <a:br>
              <a:rPr lang="en-US" sz="2900"/>
            </a:br>
            <a:endParaRPr lang="en-US" sz="290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1F06C3F-35EE-478B-B96B-1247519C7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5" name="Freeform 23">
            <a:extLst>
              <a:ext uri="{FF2B5EF4-FFF2-40B4-BE49-F238E27FC236}">
                <a16:creationId xmlns:a16="http://schemas.microsoft.com/office/drawing/2014/main" id="{72742D7C-18EF-4DDC-B3B1-7D394C348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80F146-CC86-60B5-C46F-5E5448597A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4082" y="4013394"/>
            <a:ext cx="3262064" cy="2258978"/>
          </a:xfrm>
          <a:prstGeom prst="rect">
            <a:avLst/>
          </a:prstGeom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592382-2646-0618-7DB6-C92330EAD1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9565" y="4407614"/>
            <a:ext cx="2627752" cy="1294167"/>
          </a:xfrm>
          <a:prstGeom prst="rect">
            <a:avLst/>
          </a:prstGeom>
          <a:effectLst/>
        </p:spPr>
      </p:pic>
      <p:pic>
        <p:nvPicPr>
          <p:cNvPr id="13" name="Picture Placeholder 1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85743303-319A-4CDE-9B57-56B2577322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9"/>
          <a:srcRect l="172" r="172"/>
          <a:stretch>
            <a:fillRect/>
          </a:stretch>
        </p:blipFill>
        <p:spPr>
          <a:xfrm>
            <a:off x="6148220" y="1191294"/>
            <a:ext cx="5449471" cy="2597434"/>
          </a:xfrm>
          <a:prstGeom prst="rect">
            <a:avLst/>
          </a:prstGeom>
          <a:effectLst/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DFB004C-C794-45CE-846D-166C532D6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395A36-9F65-1B71-5864-17ADE689009B}"/>
              </a:ext>
            </a:extLst>
          </p:cNvPr>
          <p:cNvSpPr txBox="1"/>
          <p:nvPr/>
        </p:nvSpPr>
        <p:spPr>
          <a:xfrm>
            <a:off x="646113" y="2052918"/>
            <a:ext cx="416514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Improved Energy Control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Optimal Time Schedules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Set Point Control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Air Recirculation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Footfall Monitoring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Automation</a:t>
            </a:r>
          </a:p>
        </p:txBody>
      </p:sp>
    </p:spTree>
    <p:extLst>
      <p:ext uri="{BB962C8B-B14F-4D97-AF65-F5344CB8AC3E}">
        <p14:creationId xmlns:p14="http://schemas.microsoft.com/office/powerpoint/2010/main" val="211758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94DDC893-E5EF-4CDE-B040-BA5B53AAD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85F1A06D-D369-4974-8208-56120C5E7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DAD27A50-88D7-4E2A-8488-F2879768A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A47C6ACD-2325-48C6-B9F3-C21563A05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1081DF83-4F35-4560-87E6-0DE8AAAC3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7C704F0F-1CD8-4DC1-AEE9-225958232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3F4807A-5068-4492-8025-D75F320E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8" name="Picture Placeholder 7" descr="Diagram&#10;&#10;Description automatically generated">
            <a:extLst>
              <a:ext uri="{FF2B5EF4-FFF2-40B4-BE49-F238E27FC236}">
                <a16:creationId xmlns:a16="http://schemas.microsoft.com/office/drawing/2014/main" id="{EA6854FA-2BA7-40E1-B4AC-8C017411C9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7"/>
          <a:srcRect l="6795" r="6797"/>
          <a:stretch/>
        </p:blipFill>
        <p:spPr>
          <a:xfrm>
            <a:off x="-39892" y="-1"/>
            <a:ext cx="4044430" cy="6857990"/>
          </a:xfrm>
          <a:prstGeom prst="rect">
            <a:avLst/>
          </a:prstGeom>
        </p:spPr>
      </p:pic>
      <p:sp>
        <p:nvSpPr>
          <p:cNvPr id="80" name="Freeform 36">
            <a:extLst>
              <a:ext uri="{FF2B5EF4-FFF2-40B4-BE49-F238E27FC236}">
                <a16:creationId xmlns:a16="http://schemas.microsoft.com/office/drawing/2014/main" id="{B24996F8-180C-4DCB-8A26-DFA336CDE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13666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4B276E-CFD7-C6A8-EADC-E9C6F24D188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812" r="31059" b="-1"/>
          <a:stretch/>
        </p:blipFill>
        <p:spPr>
          <a:xfrm>
            <a:off x="4032237" y="10"/>
            <a:ext cx="3727705" cy="6857991"/>
          </a:xfrm>
          <a:custGeom>
            <a:avLst/>
            <a:gdLst/>
            <a:ahLst/>
            <a:cxnLst/>
            <a:rect l="l" t="t" r="r" b="b"/>
            <a:pathLst>
              <a:path w="3727705" h="6858001">
                <a:moveTo>
                  <a:pt x="2382990" y="0"/>
                </a:moveTo>
                <a:lnTo>
                  <a:pt x="3726528" y="0"/>
                </a:lnTo>
                <a:lnTo>
                  <a:pt x="3701483" y="155677"/>
                </a:lnTo>
                <a:lnTo>
                  <a:pt x="3677614" y="310668"/>
                </a:lnTo>
                <a:lnTo>
                  <a:pt x="3654250" y="466344"/>
                </a:lnTo>
                <a:lnTo>
                  <a:pt x="3634247" y="622707"/>
                </a:lnTo>
                <a:lnTo>
                  <a:pt x="3614076" y="778383"/>
                </a:lnTo>
                <a:lnTo>
                  <a:pt x="3595250" y="934746"/>
                </a:lnTo>
                <a:lnTo>
                  <a:pt x="3579114" y="1089051"/>
                </a:lnTo>
                <a:lnTo>
                  <a:pt x="3563818" y="1245413"/>
                </a:lnTo>
                <a:lnTo>
                  <a:pt x="3549866" y="1401090"/>
                </a:lnTo>
                <a:lnTo>
                  <a:pt x="3537764" y="1554023"/>
                </a:lnTo>
                <a:lnTo>
                  <a:pt x="3525661" y="1709014"/>
                </a:lnTo>
                <a:lnTo>
                  <a:pt x="3515576" y="1861947"/>
                </a:lnTo>
                <a:lnTo>
                  <a:pt x="3507676" y="2014881"/>
                </a:lnTo>
                <a:lnTo>
                  <a:pt x="3499439" y="2167128"/>
                </a:lnTo>
                <a:lnTo>
                  <a:pt x="3492548" y="2318004"/>
                </a:lnTo>
                <a:lnTo>
                  <a:pt x="3487673" y="2467509"/>
                </a:lnTo>
                <a:lnTo>
                  <a:pt x="3483471" y="2617013"/>
                </a:lnTo>
                <a:lnTo>
                  <a:pt x="3479437" y="2765146"/>
                </a:lnTo>
                <a:lnTo>
                  <a:pt x="3477588" y="2911221"/>
                </a:lnTo>
                <a:lnTo>
                  <a:pt x="3475571" y="3057297"/>
                </a:lnTo>
                <a:lnTo>
                  <a:pt x="3474562" y="3201315"/>
                </a:lnTo>
                <a:lnTo>
                  <a:pt x="3475571" y="3343961"/>
                </a:lnTo>
                <a:lnTo>
                  <a:pt x="3475571" y="3485236"/>
                </a:lnTo>
                <a:lnTo>
                  <a:pt x="3477588" y="3625139"/>
                </a:lnTo>
                <a:lnTo>
                  <a:pt x="3480613" y="3762299"/>
                </a:lnTo>
                <a:lnTo>
                  <a:pt x="3483471" y="3898087"/>
                </a:lnTo>
                <a:lnTo>
                  <a:pt x="3486665" y="4031133"/>
                </a:lnTo>
                <a:lnTo>
                  <a:pt x="3491539" y="4163492"/>
                </a:lnTo>
                <a:lnTo>
                  <a:pt x="3496750" y="4293793"/>
                </a:lnTo>
                <a:lnTo>
                  <a:pt x="3501456" y="4421352"/>
                </a:lnTo>
                <a:lnTo>
                  <a:pt x="3514736" y="4670298"/>
                </a:lnTo>
                <a:lnTo>
                  <a:pt x="3528855" y="4908956"/>
                </a:lnTo>
                <a:lnTo>
                  <a:pt x="3543647" y="5138013"/>
                </a:lnTo>
                <a:lnTo>
                  <a:pt x="3559952" y="5354726"/>
                </a:lnTo>
                <a:lnTo>
                  <a:pt x="3576929" y="5561838"/>
                </a:lnTo>
                <a:lnTo>
                  <a:pt x="3595250" y="5753862"/>
                </a:lnTo>
                <a:lnTo>
                  <a:pt x="3613236" y="5934227"/>
                </a:lnTo>
                <a:lnTo>
                  <a:pt x="3631221" y="6100191"/>
                </a:lnTo>
                <a:lnTo>
                  <a:pt x="3648198" y="6252438"/>
                </a:lnTo>
                <a:lnTo>
                  <a:pt x="3664335" y="6387541"/>
                </a:lnTo>
                <a:lnTo>
                  <a:pt x="3679631" y="6509613"/>
                </a:lnTo>
                <a:lnTo>
                  <a:pt x="3692406" y="6612483"/>
                </a:lnTo>
                <a:lnTo>
                  <a:pt x="3704508" y="6698894"/>
                </a:lnTo>
                <a:lnTo>
                  <a:pt x="3721822" y="6817538"/>
                </a:lnTo>
                <a:lnTo>
                  <a:pt x="3727705" y="6858000"/>
                </a:lnTo>
                <a:lnTo>
                  <a:pt x="2822351" y="6858000"/>
                </a:lnTo>
                <a:lnTo>
                  <a:pt x="2822351" y="6858001"/>
                </a:lnTo>
                <a:lnTo>
                  <a:pt x="0" y="6858001"/>
                </a:lnTo>
                <a:lnTo>
                  <a:pt x="0" y="1"/>
                </a:lnTo>
                <a:lnTo>
                  <a:pt x="2382990" y="1"/>
                </a:lnTo>
                <a:close/>
              </a:path>
            </a:pathLst>
          </a:cu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630182B0-3559-41D5-9EBC-0BD86BEDA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E3A98F-3867-07E4-950D-76F29F1C75C1}"/>
              </a:ext>
            </a:extLst>
          </p:cNvPr>
          <p:cNvSpPr txBox="1"/>
          <p:nvPr/>
        </p:nvSpPr>
        <p:spPr>
          <a:xfrm>
            <a:off x="7999412" y="1428446"/>
            <a:ext cx="340912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Intelligent Intervention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Where are you too much energy?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solution designed to fit the problem.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 Stratification Fans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Micro Louvres</a:t>
            </a:r>
          </a:p>
        </p:txBody>
      </p:sp>
    </p:spTree>
    <p:extLst>
      <p:ext uri="{BB962C8B-B14F-4D97-AF65-F5344CB8AC3E}">
        <p14:creationId xmlns:p14="http://schemas.microsoft.com/office/powerpoint/2010/main" val="1174721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Picture 1038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60" name="Picture 1040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061" name="Oval 1042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62" name="Picture 1044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63" name="Picture 1046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064" name="Rectangle 1048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65" name="Rectangle 1050">
            <a:extLst>
              <a:ext uri="{FF2B5EF4-FFF2-40B4-BE49-F238E27FC236}">
                <a16:creationId xmlns:a16="http://schemas.microsoft.com/office/drawing/2014/main" id="{47AEA421-5F29-4BA7-9360-2501B5987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66" name="Freeform 7">
            <a:extLst>
              <a:ext uri="{FF2B5EF4-FFF2-40B4-BE49-F238E27FC236}">
                <a16:creationId xmlns:a16="http://schemas.microsoft.com/office/drawing/2014/main" id="{9348F0CB-4904-4DEF-BDD4-ADEC2DCC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859E1-09A2-4054-A568-8906AF62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>
                <a:solidFill>
                  <a:srgbClr val="EBEBEB"/>
                </a:solidFill>
              </a:rPr>
              <a:t>Communication </a:t>
            </a:r>
          </a:p>
        </p:txBody>
      </p:sp>
      <p:sp>
        <p:nvSpPr>
          <p:cNvPr id="1067" name="Rectangle 1054">
            <a:extLst>
              <a:ext uri="{FF2B5EF4-FFF2-40B4-BE49-F238E27FC236}">
                <a16:creationId xmlns:a16="http://schemas.microsoft.com/office/drawing/2014/main" id="{1583E1B8-79B3-49BB-8704-58E4AB1AF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68" name="Freeform: Shape 1056">
            <a:extLst>
              <a:ext uri="{FF2B5EF4-FFF2-40B4-BE49-F238E27FC236}">
                <a16:creationId xmlns:a16="http://schemas.microsoft.com/office/drawing/2014/main" id="{7BB34D5F-2B87-438E-8236-69C6068D4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DC1C2-8614-4F19-AC9F-4B792D021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2116" y="2793661"/>
            <a:ext cx="6394931" cy="3404277"/>
          </a:xfrm>
        </p:spPr>
        <p:txBody>
          <a:bodyPr>
            <a:normAutofit fontScale="92500" lnSpcReduction="10000"/>
          </a:bodyPr>
          <a:lstStyle/>
          <a:p>
            <a:pPr defTabSz="324612">
              <a:spcBef>
                <a:spcPts val="710"/>
              </a:spcBef>
            </a:pPr>
            <a:r>
              <a:rPr lang="en-GB" sz="1200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 important part of any energy management programme is to embed the process structure within the organisation’s everyday processes.</a:t>
            </a:r>
          </a:p>
          <a:p>
            <a:pPr defTabSz="324612">
              <a:spcBef>
                <a:spcPts val="710"/>
              </a:spcBef>
            </a:pPr>
            <a:endParaRPr lang="en-GB" sz="1200" b="1" i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Supply chain and Contractors</a:t>
            </a:r>
          </a:p>
          <a:p>
            <a:pPr defTabSz="324612">
              <a:spcBef>
                <a:spcPts val="710"/>
              </a:spcBef>
            </a:pPr>
            <a:endParaRPr lang="en-GB" sz="1200" b="1" i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Awareness of  Programme Activity and Potential Shift in Focus.</a:t>
            </a: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Expectation of Behaviours and Contributions.</a:t>
            </a: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Shared Experiences</a:t>
            </a:r>
          </a:p>
          <a:p>
            <a:pPr marL="202883" indent="-202883" defTabSz="324612">
              <a:spcBef>
                <a:spcPts val="710"/>
              </a:spcBef>
              <a:buFont typeface="Arial" panose="020B0604020202020204" pitchFamily="34" charset="0"/>
              <a:buChar char="•"/>
            </a:pPr>
            <a:endParaRPr lang="en-GB" sz="1200" b="0" i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Building Users, Staff and Interested Parties</a:t>
            </a:r>
          </a:p>
          <a:p>
            <a:pPr defTabSz="324612">
              <a:spcBef>
                <a:spcPts val="710"/>
              </a:spcBef>
            </a:pPr>
            <a:endParaRPr lang="en-GB" sz="1200" b="1" i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Engagement and Shared Ownership.</a:t>
            </a: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Inclusion – Opportunity to Contribute Ideas.</a:t>
            </a:r>
          </a:p>
          <a:p>
            <a:pPr defTabSz="324612">
              <a:spcBef>
                <a:spcPts val="710"/>
              </a:spcBef>
            </a:pPr>
            <a:r>
              <a:rPr lang="en-GB" sz="12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Shared Experiences</a:t>
            </a:r>
            <a:endParaRPr lang="en-GB" sz="1200" b="1" dirty="0"/>
          </a:p>
        </p:txBody>
      </p:sp>
      <p:pic>
        <p:nvPicPr>
          <p:cNvPr id="1026" name="Picture 2" descr="1579191713330 (4700×796)">
            <a:extLst>
              <a:ext uri="{FF2B5EF4-FFF2-40B4-BE49-F238E27FC236}">
                <a16:creationId xmlns:a16="http://schemas.microsoft.com/office/drawing/2014/main" id="{111E1985-4A8F-4AE7-B3DA-998173BCA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696" y="2386514"/>
            <a:ext cx="3846855" cy="65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3C24CD7-966F-4FA3-A7DA-5F06374EF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60" y="3280345"/>
            <a:ext cx="1546534" cy="76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58FA8CA-3398-43C6-9B70-FC5513FB7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054" y="4265103"/>
            <a:ext cx="1066758" cy="75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s (271×186)">
            <a:extLst>
              <a:ext uri="{FF2B5EF4-FFF2-40B4-BE49-F238E27FC236}">
                <a16:creationId xmlns:a16="http://schemas.microsoft.com/office/drawing/2014/main" id="{0847DE37-156B-4CF2-80DD-FCB9AC85F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919" y="4367300"/>
            <a:ext cx="1061897" cy="50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3A2A8E9-60D1-4167-B336-62A1EB82E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4013" y="5259339"/>
            <a:ext cx="1379345" cy="50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782A51-B115-4604-93D1-E0C99EFC39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80730" y="5062071"/>
            <a:ext cx="782086" cy="7820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B4AA74-431D-4DE3-87AE-421B92DDB1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7449" y="3278010"/>
            <a:ext cx="2380057" cy="74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058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0" name="Oval 79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859E1-09A2-4054-A568-8906AF62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947" y="243601"/>
            <a:ext cx="940472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dirty="0"/>
              <a:t>Verification of Results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74AC89-93E3-C1F2-7292-7B4C361FCD1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206" b="1"/>
          <a:stretch/>
        </p:blipFill>
        <p:spPr>
          <a:xfrm>
            <a:off x="1522412" y="1069718"/>
            <a:ext cx="3735016" cy="28590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75B143-3F32-789C-8F73-025E547F866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7903" b="5"/>
          <a:stretch/>
        </p:blipFill>
        <p:spPr>
          <a:xfrm>
            <a:off x="646109" y="4203998"/>
            <a:ext cx="2670810" cy="204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6C8EED-F3BA-7640-929B-5563D2FD5D3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1163" b="-2"/>
          <a:stretch/>
        </p:blipFill>
        <p:spPr>
          <a:xfrm>
            <a:off x="3423601" y="4203998"/>
            <a:ext cx="2670810" cy="204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DC1C2-8614-4F19-AC9F-4B792D021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62282" y="2052918"/>
            <a:ext cx="4361330" cy="41954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u="sng" dirty="0"/>
              <a:t>BMS Improvements Implemented  Dec 2021</a:t>
            </a:r>
          </a:p>
          <a:p>
            <a:endParaRPr lang="en-US" b="1" dirty="0"/>
          </a:p>
          <a:p>
            <a:r>
              <a:rPr lang="en-US" b="1" dirty="0"/>
              <a:t>The council has reduced the carbon footprint  from utilities of it’s Top 6 buildings by over 35% including:</a:t>
            </a:r>
          </a:p>
          <a:p>
            <a:r>
              <a:rPr lang="en-US" b="1" dirty="0"/>
              <a:t>62% reduction in gas usage</a:t>
            </a:r>
          </a:p>
          <a:p>
            <a:r>
              <a:rPr lang="en-US" b="1" dirty="0"/>
              <a:t>12% reduction in electricity usage.</a:t>
            </a:r>
            <a:endParaRPr lang="en-US" dirty="0"/>
          </a:p>
          <a:p>
            <a:r>
              <a:rPr lang="en-US" dirty="0"/>
              <a:t>To the left are some graphical representations of the difference.</a:t>
            </a:r>
          </a:p>
          <a:p>
            <a:pPr>
              <a:buFont typeface="Wingdings 3" charset="2"/>
              <a:buChar char="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220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80" name="Oval 79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859E1-09A2-4054-A568-8906AF62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/>
              <a:t>The Road Map</a:t>
            </a:r>
            <a:endParaRPr lang="en-US" sz="4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1A2494-A731-1D1F-AA23-30DC01B5D3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75" y="0"/>
            <a:ext cx="12068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94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94DDC893-E5EF-4CDE-B040-BA5B53AAD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5F1A06D-D369-4974-8208-56120C5E7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DAD27A50-88D7-4E2A-8488-F2879768A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47C6ACD-2325-48C6-B9F3-C21563A05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081DF83-4F35-4560-87E6-0DE8AAAC3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C704F0F-1CD8-4DC1-AEE9-225958232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859E1-09A2-4054-A568-8906AF62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74" y="196771"/>
            <a:ext cx="8498809" cy="20888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dirty="0"/>
              <a:t>A Heat Network for Ipswich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546BE4-C7A3-4A47-9FA5-0866D5E65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3064E0-BD19-96D6-24F9-2354204099E1}"/>
              </a:ext>
            </a:extLst>
          </p:cNvPr>
          <p:cNvSpPr txBox="1"/>
          <p:nvPr/>
        </p:nvSpPr>
        <p:spPr>
          <a:xfrm>
            <a:off x="376909" y="1448585"/>
            <a:ext cx="5209826" cy="5252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 Connected Concept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Part HNDU Funded Feasibility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Results of initial Feasibility Received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FF7C4D-69C4-B756-C1C6-77CD704F54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331" y="1516191"/>
            <a:ext cx="7261080" cy="36396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99DFDC-5CBF-5FDE-D273-E7C4C09517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" b="1918"/>
          <a:stretch/>
        </p:blipFill>
        <p:spPr>
          <a:xfrm>
            <a:off x="669332" y="4129422"/>
            <a:ext cx="4624980" cy="234757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4449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C061-04B9-4F04-8F19-5AA49EB7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4428" y="1993340"/>
            <a:ext cx="5092906" cy="1574808"/>
          </a:xfrm>
        </p:spPr>
        <p:txBody>
          <a:bodyPr/>
          <a:lstStyle/>
          <a:p>
            <a:r>
              <a:rPr lang="en-GB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157696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uilding with glass windows&#10;&#10;Description automatically generated">
            <a:extLst>
              <a:ext uri="{FF2B5EF4-FFF2-40B4-BE49-F238E27FC236}">
                <a16:creationId xmlns:a16="http://schemas.microsoft.com/office/drawing/2014/main" id="{751CE7BE-96B2-F4B4-6C7A-6663A262B7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" b="-1"/>
          <a:stretch/>
        </p:blipFill>
        <p:spPr>
          <a:xfrm>
            <a:off x="20" y="-107566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84B159-7433-54B3-AA86-9C6FC3FE4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Many thanks for your attendance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CE06FE-9B3E-8590-AEBC-41008C7E5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4153"/>
            <a:ext cx="10515600" cy="37728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Find out more about the CARBON CHARTER at </a:t>
            </a:r>
            <a:r>
              <a:rPr lang="en-US" sz="8000" dirty="0">
                <a:solidFill>
                  <a:srgbClr val="FFFF00"/>
                </a:solidFill>
              </a:rPr>
              <a:t>www.carboncharter.org</a:t>
            </a:r>
          </a:p>
        </p:txBody>
      </p:sp>
    </p:spTree>
    <p:extLst>
      <p:ext uri="{BB962C8B-B14F-4D97-AF65-F5344CB8AC3E}">
        <p14:creationId xmlns:p14="http://schemas.microsoft.com/office/powerpoint/2010/main" val="3841274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944</Words>
  <Application>Microsoft Office PowerPoint</Application>
  <PresentationFormat>Widescreen</PresentationFormat>
  <Paragraphs>142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Lucida Sans</vt:lpstr>
      <vt:lpstr>Trebuchet MS</vt:lpstr>
      <vt:lpstr>Wingdings 3</vt:lpstr>
      <vt:lpstr>Office Theme</vt:lpstr>
      <vt:lpstr>Facet</vt:lpstr>
      <vt:lpstr>Ion</vt:lpstr>
      <vt:lpstr>WELCOME</vt:lpstr>
      <vt:lpstr>Carbon Negative </vt:lpstr>
      <vt:lpstr>Nature Positive</vt:lpstr>
      <vt:lpstr>Direct &amp; Indirect Impacts</vt:lpstr>
      <vt:lpstr>Progress towards target</vt:lpstr>
      <vt:lpstr>Our Buildings</vt:lpstr>
      <vt:lpstr>Our Travel</vt:lpstr>
      <vt:lpstr>Nature Positive</vt:lpstr>
      <vt:lpstr>SCEP - Highlights so far</vt:lpstr>
      <vt:lpstr>PowerPoint Presentation</vt:lpstr>
      <vt:lpstr>The Roadmap to Net Zero </vt:lpstr>
      <vt:lpstr>Background </vt:lpstr>
      <vt:lpstr>The Data Led Phased Approach</vt:lpstr>
      <vt:lpstr>BMS System Upgrade  </vt:lpstr>
      <vt:lpstr>PowerPoint Presentation</vt:lpstr>
      <vt:lpstr>Communication </vt:lpstr>
      <vt:lpstr>Verification of Results</vt:lpstr>
      <vt:lpstr>The Road Map</vt:lpstr>
      <vt:lpstr>A Heat Network for Ipswich</vt:lpstr>
      <vt:lpstr>Questions?</vt:lpstr>
      <vt:lpstr>Many thanks for your attendance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Peter Frost (ESO)</dc:creator>
  <cp:lastModifiedBy>Peter Frost (ESO)</cp:lastModifiedBy>
  <cp:revision>4</cp:revision>
  <dcterms:created xsi:type="dcterms:W3CDTF">2023-07-18T12:49:26Z</dcterms:created>
  <dcterms:modified xsi:type="dcterms:W3CDTF">2023-07-19T14:39:46Z</dcterms:modified>
</cp:coreProperties>
</file>