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9" r:id="rId3"/>
    <p:sldId id="260" r:id="rId4"/>
    <p:sldId id="261" r:id="rId5"/>
    <p:sldId id="262" r:id="rId6"/>
    <p:sldId id="267" r:id="rId7"/>
    <p:sldId id="263" r:id="rId8"/>
    <p:sldId id="257" r:id="rId9"/>
    <p:sldId id="264" r:id="rId10"/>
    <p:sldId id="265" r:id="rId11"/>
    <p:sldId id="266" r:id="rId12"/>
    <p:sldId id="268" r:id="rId13"/>
    <p:sldId id="271" r:id="rId14"/>
    <p:sldId id="272" r:id="rId15"/>
    <p:sldId id="270" r:id="rId16"/>
    <p:sldId id="273" r:id="rId17"/>
    <p:sldId id="258" r:id="rId18"/>
    <p:sldId id="274" r:id="rId19"/>
  </p:sldIdLst>
  <p:sldSz cx="12192000" cy="6858000"/>
  <p:notesSz cx="6797675" cy="99266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72065" autoAdjust="0"/>
  </p:normalViewPr>
  <p:slideViewPr>
    <p:cSldViewPr snapToGrid="0">
      <p:cViewPr varScale="1">
        <p:scale>
          <a:sx n="48" d="100"/>
          <a:sy n="48" d="100"/>
        </p:scale>
        <p:origin x="1172" y="32"/>
      </p:cViewPr>
      <p:guideLst/>
    </p:cSldViewPr>
  </p:slideViewPr>
  <p:notesTextViewPr>
    <p:cViewPr>
      <p:scale>
        <a:sx n="1" d="1"/>
        <a:sy n="1" d="1"/>
      </p:scale>
      <p:origin x="0" y="-76"/>
    </p:cViewPr>
  </p:notesTextViewPr>
  <p:notesViewPr>
    <p:cSldViewPr snapToGrid="0">
      <p:cViewPr varScale="1">
        <p:scale>
          <a:sx n="47" d="100"/>
          <a:sy n="47" d="100"/>
        </p:scale>
        <p:origin x="2792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56ACD5-31BC-4DCE-8453-430F11DFCD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6454AFB-E3ED-4F29-AC14-E26933FCC437}">
      <dgm:prSet/>
      <dgm:spPr/>
      <dgm:t>
        <a:bodyPr/>
        <a:lstStyle/>
        <a:p>
          <a:r>
            <a:rPr lang="en-GB"/>
            <a:t>Pollutants:</a:t>
          </a:r>
          <a:endParaRPr lang="en-US"/>
        </a:p>
      </dgm:t>
    </dgm:pt>
    <dgm:pt modelId="{1979C8B3-5525-4D88-AD56-93E7F86E2284}" type="parTrans" cxnId="{0AD55C5E-0ADD-477B-921B-1465B1B73556}">
      <dgm:prSet/>
      <dgm:spPr/>
      <dgm:t>
        <a:bodyPr/>
        <a:lstStyle/>
        <a:p>
          <a:endParaRPr lang="en-US"/>
        </a:p>
      </dgm:t>
    </dgm:pt>
    <dgm:pt modelId="{847B07AD-5835-4FEC-A4FB-F9B40395CC6F}" type="sibTrans" cxnId="{0AD55C5E-0ADD-477B-921B-1465B1B73556}">
      <dgm:prSet/>
      <dgm:spPr/>
      <dgm:t>
        <a:bodyPr/>
        <a:lstStyle/>
        <a:p>
          <a:endParaRPr lang="en-US"/>
        </a:p>
      </dgm:t>
    </dgm:pt>
    <dgm:pt modelId="{AC20C7EA-8EB4-4F8E-834D-9693D9CB3550}">
      <dgm:prSet/>
      <dgm:spPr/>
      <dgm:t>
        <a:bodyPr/>
        <a:lstStyle/>
        <a:p>
          <a:r>
            <a:rPr lang="en-GB"/>
            <a:t>Nitrogen dioxide</a:t>
          </a:r>
          <a:endParaRPr lang="en-US"/>
        </a:p>
      </dgm:t>
    </dgm:pt>
    <dgm:pt modelId="{07553D85-49E7-4A0B-84B1-1512B58FF863}" type="parTrans" cxnId="{A3CBB36B-2959-4D2D-A617-49441BA5974E}">
      <dgm:prSet/>
      <dgm:spPr/>
      <dgm:t>
        <a:bodyPr/>
        <a:lstStyle/>
        <a:p>
          <a:endParaRPr lang="en-US"/>
        </a:p>
      </dgm:t>
    </dgm:pt>
    <dgm:pt modelId="{E7BC8375-BCC9-40BC-A461-3974D140FE6A}" type="sibTrans" cxnId="{A3CBB36B-2959-4D2D-A617-49441BA5974E}">
      <dgm:prSet/>
      <dgm:spPr/>
      <dgm:t>
        <a:bodyPr/>
        <a:lstStyle/>
        <a:p>
          <a:endParaRPr lang="en-US"/>
        </a:p>
      </dgm:t>
    </dgm:pt>
    <dgm:pt modelId="{D21FBB32-652D-4912-925B-431DE05384F2}">
      <dgm:prSet/>
      <dgm:spPr/>
      <dgm:t>
        <a:bodyPr/>
        <a:lstStyle/>
        <a:p>
          <a:r>
            <a:rPr lang="en-GB"/>
            <a:t>Particulate matter</a:t>
          </a:r>
          <a:endParaRPr lang="en-US"/>
        </a:p>
      </dgm:t>
    </dgm:pt>
    <dgm:pt modelId="{078CC676-A8B3-4113-8EDF-7B0EEF23C165}" type="parTrans" cxnId="{33B063FD-430B-498B-8ECE-66825C4F17CF}">
      <dgm:prSet/>
      <dgm:spPr/>
      <dgm:t>
        <a:bodyPr/>
        <a:lstStyle/>
        <a:p>
          <a:endParaRPr lang="en-US"/>
        </a:p>
      </dgm:t>
    </dgm:pt>
    <dgm:pt modelId="{D817633E-94C0-4D17-B0E8-0B199B2F10D0}" type="sibTrans" cxnId="{33B063FD-430B-498B-8ECE-66825C4F17CF}">
      <dgm:prSet/>
      <dgm:spPr/>
      <dgm:t>
        <a:bodyPr/>
        <a:lstStyle/>
        <a:p>
          <a:endParaRPr lang="en-US"/>
        </a:p>
      </dgm:t>
    </dgm:pt>
    <dgm:pt modelId="{D7DD5DE6-A1E2-4B8C-8F8F-4FF326A35F3B}">
      <dgm:prSet/>
      <dgm:spPr/>
      <dgm:t>
        <a:bodyPr/>
        <a:lstStyle/>
        <a:p>
          <a:r>
            <a:rPr lang="en-GB"/>
            <a:t>Volatile organic compounds</a:t>
          </a:r>
          <a:endParaRPr lang="en-US"/>
        </a:p>
      </dgm:t>
    </dgm:pt>
    <dgm:pt modelId="{3B2CCE26-2400-4930-B7DF-C637EED1457C}" type="parTrans" cxnId="{B0E9A8C2-FF70-4C0F-AE8C-C64E1716A6A6}">
      <dgm:prSet/>
      <dgm:spPr/>
      <dgm:t>
        <a:bodyPr/>
        <a:lstStyle/>
        <a:p>
          <a:endParaRPr lang="en-US"/>
        </a:p>
      </dgm:t>
    </dgm:pt>
    <dgm:pt modelId="{23CCBB73-1E2D-47BD-B0FA-F9B9792CFAFB}" type="sibTrans" cxnId="{B0E9A8C2-FF70-4C0F-AE8C-C64E1716A6A6}">
      <dgm:prSet/>
      <dgm:spPr/>
      <dgm:t>
        <a:bodyPr/>
        <a:lstStyle/>
        <a:p>
          <a:endParaRPr lang="en-US"/>
        </a:p>
      </dgm:t>
    </dgm:pt>
    <dgm:pt modelId="{8905BD7B-DD0D-471E-98BA-B28700C7792D}">
      <dgm:prSet/>
      <dgm:spPr/>
      <dgm:t>
        <a:bodyPr/>
        <a:lstStyle/>
        <a:p>
          <a:r>
            <a:rPr lang="en-GB"/>
            <a:t>Carbon monoxide</a:t>
          </a:r>
          <a:endParaRPr lang="en-US"/>
        </a:p>
      </dgm:t>
    </dgm:pt>
    <dgm:pt modelId="{35B5BDD2-58FF-4BF1-9B1C-51B313DF40E1}" type="parTrans" cxnId="{B0671477-6E0F-48B6-A99B-F38352021DFE}">
      <dgm:prSet/>
      <dgm:spPr/>
      <dgm:t>
        <a:bodyPr/>
        <a:lstStyle/>
        <a:p>
          <a:endParaRPr lang="en-US"/>
        </a:p>
      </dgm:t>
    </dgm:pt>
    <dgm:pt modelId="{D41E49C0-A3B4-49DB-9D37-6AB879A173C5}" type="sibTrans" cxnId="{B0671477-6E0F-48B6-A99B-F38352021DFE}">
      <dgm:prSet/>
      <dgm:spPr/>
      <dgm:t>
        <a:bodyPr/>
        <a:lstStyle/>
        <a:p>
          <a:endParaRPr lang="en-US"/>
        </a:p>
      </dgm:t>
    </dgm:pt>
    <dgm:pt modelId="{7CB7F4F2-894D-4AB8-9C20-9369A4C54515}">
      <dgm:prSet/>
      <dgm:spPr/>
      <dgm:t>
        <a:bodyPr/>
        <a:lstStyle/>
        <a:p>
          <a:r>
            <a:rPr lang="en-GB"/>
            <a:t>Ozone</a:t>
          </a:r>
          <a:endParaRPr lang="en-US"/>
        </a:p>
      </dgm:t>
    </dgm:pt>
    <dgm:pt modelId="{C59E72F1-F67D-4186-A818-2786143300AB}" type="parTrans" cxnId="{1180AB0D-6DB1-4BFF-BC86-E63BF9BCCA22}">
      <dgm:prSet/>
      <dgm:spPr/>
      <dgm:t>
        <a:bodyPr/>
        <a:lstStyle/>
        <a:p>
          <a:endParaRPr lang="en-US"/>
        </a:p>
      </dgm:t>
    </dgm:pt>
    <dgm:pt modelId="{9E562A56-7410-4AFA-9100-4B67F808AD8F}" type="sibTrans" cxnId="{1180AB0D-6DB1-4BFF-BC86-E63BF9BCCA22}">
      <dgm:prSet/>
      <dgm:spPr/>
      <dgm:t>
        <a:bodyPr/>
        <a:lstStyle/>
        <a:p>
          <a:endParaRPr lang="en-US"/>
        </a:p>
      </dgm:t>
    </dgm:pt>
    <dgm:pt modelId="{26C51348-74BF-447B-BB61-5136F1C62F34}" type="pres">
      <dgm:prSet presAssocID="{8956ACD5-31BC-4DCE-8453-430F11DFCD7E}" presName="linear" presStyleCnt="0">
        <dgm:presLayoutVars>
          <dgm:animLvl val="lvl"/>
          <dgm:resizeHandles val="exact"/>
        </dgm:presLayoutVars>
      </dgm:prSet>
      <dgm:spPr/>
    </dgm:pt>
    <dgm:pt modelId="{3E312C1F-B2E5-4F8A-90BB-9800902B0135}" type="pres">
      <dgm:prSet presAssocID="{36454AFB-E3ED-4F29-AC14-E26933FCC437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4A734992-5314-4819-A16C-DA7D946CB5FD}" type="pres">
      <dgm:prSet presAssocID="{847B07AD-5835-4FEC-A4FB-F9B40395CC6F}" presName="spacer" presStyleCnt="0"/>
      <dgm:spPr/>
    </dgm:pt>
    <dgm:pt modelId="{97E13D07-B956-4C57-AA8C-9FD1367AA649}" type="pres">
      <dgm:prSet presAssocID="{AC20C7EA-8EB4-4F8E-834D-9693D9CB3550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DBC93E00-67E0-43A5-9DF7-CA7E5E7B3ABD}" type="pres">
      <dgm:prSet presAssocID="{E7BC8375-BCC9-40BC-A461-3974D140FE6A}" presName="spacer" presStyleCnt="0"/>
      <dgm:spPr/>
    </dgm:pt>
    <dgm:pt modelId="{E7F982BC-A7A7-46B1-9153-263756D30932}" type="pres">
      <dgm:prSet presAssocID="{D21FBB32-652D-4912-925B-431DE05384F2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F6BDE832-688C-4E4A-B07C-F4B358C47C98}" type="pres">
      <dgm:prSet presAssocID="{D817633E-94C0-4D17-B0E8-0B199B2F10D0}" presName="spacer" presStyleCnt="0"/>
      <dgm:spPr/>
    </dgm:pt>
    <dgm:pt modelId="{D02CF162-13F0-4E2E-8876-228AD0C59787}" type="pres">
      <dgm:prSet presAssocID="{D7DD5DE6-A1E2-4B8C-8F8F-4FF326A35F3B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C19CF4B3-6C29-45AB-9ED5-467C4AD8293F}" type="pres">
      <dgm:prSet presAssocID="{23CCBB73-1E2D-47BD-B0FA-F9B9792CFAFB}" presName="spacer" presStyleCnt="0"/>
      <dgm:spPr/>
    </dgm:pt>
    <dgm:pt modelId="{EFC5C429-FEEA-4F71-8D6D-52E10FC5A93F}" type="pres">
      <dgm:prSet presAssocID="{8905BD7B-DD0D-471E-98BA-B28700C7792D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A92F2282-1D88-4F6F-88DB-B4A7347FAB2F}" type="pres">
      <dgm:prSet presAssocID="{D41E49C0-A3B4-49DB-9D37-6AB879A173C5}" presName="spacer" presStyleCnt="0"/>
      <dgm:spPr/>
    </dgm:pt>
    <dgm:pt modelId="{69FF15CA-76C7-45C9-8236-C3C9FB0C9B7C}" type="pres">
      <dgm:prSet presAssocID="{7CB7F4F2-894D-4AB8-9C20-9369A4C54515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3D7D420D-940D-482C-813B-DF02CA6784D4}" type="presOf" srcId="{8905BD7B-DD0D-471E-98BA-B28700C7792D}" destId="{EFC5C429-FEEA-4F71-8D6D-52E10FC5A93F}" srcOrd="0" destOrd="0" presId="urn:microsoft.com/office/officeart/2005/8/layout/vList2"/>
    <dgm:cxn modelId="{1180AB0D-6DB1-4BFF-BC86-E63BF9BCCA22}" srcId="{8956ACD5-31BC-4DCE-8453-430F11DFCD7E}" destId="{7CB7F4F2-894D-4AB8-9C20-9369A4C54515}" srcOrd="5" destOrd="0" parTransId="{C59E72F1-F67D-4186-A818-2786143300AB}" sibTransId="{9E562A56-7410-4AFA-9100-4B67F808AD8F}"/>
    <dgm:cxn modelId="{499F8328-EDDE-4286-A4C4-2C9908986E6E}" type="presOf" srcId="{D7DD5DE6-A1E2-4B8C-8F8F-4FF326A35F3B}" destId="{D02CF162-13F0-4E2E-8876-228AD0C59787}" srcOrd="0" destOrd="0" presId="urn:microsoft.com/office/officeart/2005/8/layout/vList2"/>
    <dgm:cxn modelId="{0AD55C5E-0ADD-477B-921B-1465B1B73556}" srcId="{8956ACD5-31BC-4DCE-8453-430F11DFCD7E}" destId="{36454AFB-E3ED-4F29-AC14-E26933FCC437}" srcOrd="0" destOrd="0" parTransId="{1979C8B3-5525-4D88-AD56-93E7F86E2284}" sibTransId="{847B07AD-5835-4FEC-A4FB-F9B40395CC6F}"/>
    <dgm:cxn modelId="{77EC7766-595C-4935-A49A-264D24376490}" type="presOf" srcId="{8956ACD5-31BC-4DCE-8453-430F11DFCD7E}" destId="{26C51348-74BF-447B-BB61-5136F1C62F34}" srcOrd="0" destOrd="0" presId="urn:microsoft.com/office/officeart/2005/8/layout/vList2"/>
    <dgm:cxn modelId="{A3CBB36B-2959-4D2D-A617-49441BA5974E}" srcId="{8956ACD5-31BC-4DCE-8453-430F11DFCD7E}" destId="{AC20C7EA-8EB4-4F8E-834D-9693D9CB3550}" srcOrd="1" destOrd="0" parTransId="{07553D85-49E7-4A0B-84B1-1512B58FF863}" sibTransId="{E7BC8375-BCC9-40BC-A461-3974D140FE6A}"/>
    <dgm:cxn modelId="{2FDBA571-1836-4898-B0D1-DC014A8FB999}" type="presOf" srcId="{AC20C7EA-8EB4-4F8E-834D-9693D9CB3550}" destId="{97E13D07-B956-4C57-AA8C-9FD1367AA649}" srcOrd="0" destOrd="0" presId="urn:microsoft.com/office/officeart/2005/8/layout/vList2"/>
    <dgm:cxn modelId="{B0671477-6E0F-48B6-A99B-F38352021DFE}" srcId="{8956ACD5-31BC-4DCE-8453-430F11DFCD7E}" destId="{8905BD7B-DD0D-471E-98BA-B28700C7792D}" srcOrd="4" destOrd="0" parTransId="{35B5BDD2-58FF-4BF1-9B1C-51B313DF40E1}" sibTransId="{D41E49C0-A3B4-49DB-9D37-6AB879A173C5}"/>
    <dgm:cxn modelId="{B8B46EAE-C86A-4E70-98F3-602282C6EBDE}" type="presOf" srcId="{7CB7F4F2-894D-4AB8-9C20-9369A4C54515}" destId="{69FF15CA-76C7-45C9-8236-C3C9FB0C9B7C}" srcOrd="0" destOrd="0" presId="urn:microsoft.com/office/officeart/2005/8/layout/vList2"/>
    <dgm:cxn modelId="{B0E9A8C2-FF70-4C0F-AE8C-C64E1716A6A6}" srcId="{8956ACD5-31BC-4DCE-8453-430F11DFCD7E}" destId="{D7DD5DE6-A1E2-4B8C-8F8F-4FF326A35F3B}" srcOrd="3" destOrd="0" parTransId="{3B2CCE26-2400-4930-B7DF-C637EED1457C}" sibTransId="{23CCBB73-1E2D-47BD-B0FA-F9B9792CFAFB}"/>
    <dgm:cxn modelId="{65287DC4-465B-40ED-A884-73A0DA5EF00D}" type="presOf" srcId="{36454AFB-E3ED-4F29-AC14-E26933FCC437}" destId="{3E312C1F-B2E5-4F8A-90BB-9800902B0135}" srcOrd="0" destOrd="0" presId="urn:microsoft.com/office/officeart/2005/8/layout/vList2"/>
    <dgm:cxn modelId="{45305EE6-5F25-469D-87CF-D18778AA88F4}" type="presOf" srcId="{D21FBB32-652D-4912-925B-431DE05384F2}" destId="{E7F982BC-A7A7-46B1-9153-263756D30932}" srcOrd="0" destOrd="0" presId="urn:microsoft.com/office/officeart/2005/8/layout/vList2"/>
    <dgm:cxn modelId="{33B063FD-430B-498B-8ECE-66825C4F17CF}" srcId="{8956ACD5-31BC-4DCE-8453-430F11DFCD7E}" destId="{D21FBB32-652D-4912-925B-431DE05384F2}" srcOrd="2" destOrd="0" parTransId="{078CC676-A8B3-4113-8EDF-7B0EEF23C165}" sibTransId="{D817633E-94C0-4D17-B0E8-0B199B2F10D0}"/>
    <dgm:cxn modelId="{CB9D1D5E-520C-45B3-85CE-70C93597F484}" type="presParOf" srcId="{26C51348-74BF-447B-BB61-5136F1C62F34}" destId="{3E312C1F-B2E5-4F8A-90BB-9800902B0135}" srcOrd="0" destOrd="0" presId="urn:microsoft.com/office/officeart/2005/8/layout/vList2"/>
    <dgm:cxn modelId="{F5806B81-5563-4E8A-8814-8FCFE43F8045}" type="presParOf" srcId="{26C51348-74BF-447B-BB61-5136F1C62F34}" destId="{4A734992-5314-4819-A16C-DA7D946CB5FD}" srcOrd="1" destOrd="0" presId="urn:microsoft.com/office/officeart/2005/8/layout/vList2"/>
    <dgm:cxn modelId="{5AEA7335-C295-4C2C-8375-DEF9CBB39DCE}" type="presParOf" srcId="{26C51348-74BF-447B-BB61-5136F1C62F34}" destId="{97E13D07-B956-4C57-AA8C-9FD1367AA649}" srcOrd="2" destOrd="0" presId="urn:microsoft.com/office/officeart/2005/8/layout/vList2"/>
    <dgm:cxn modelId="{CDDE9851-8EC6-4C87-9EBC-2F046E90707E}" type="presParOf" srcId="{26C51348-74BF-447B-BB61-5136F1C62F34}" destId="{DBC93E00-67E0-43A5-9DF7-CA7E5E7B3ABD}" srcOrd="3" destOrd="0" presId="urn:microsoft.com/office/officeart/2005/8/layout/vList2"/>
    <dgm:cxn modelId="{3D203B6E-62A9-4F21-B213-B3DB5A0B48B6}" type="presParOf" srcId="{26C51348-74BF-447B-BB61-5136F1C62F34}" destId="{E7F982BC-A7A7-46B1-9153-263756D30932}" srcOrd="4" destOrd="0" presId="urn:microsoft.com/office/officeart/2005/8/layout/vList2"/>
    <dgm:cxn modelId="{818B3E1E-1E68-472B-842B-04058E466A02}" type="presParOf" srcId="{26C51348-74BF-447B-BB61-5136F1C62F34}" destId="{F6BDE832-688C-4E4A-B07C-F4B358C47C98}" srcOrd="5" destOrd="0" presId="urn:microsoft.com/office/officeart/2005/8/layout/vList2"/>
    <dgm:cxn modelId="{7DF86EAB-11FE-4CB8-8AB5-D26EF3ECB9F0}" type="presParOf" srcId="{26C51348-74BF-447B-BB61-5136F1C62F34}" destId="{D02CF162-13F0-4E2E-8876-228AD0C59787}" srcOrd="6" destOrd="0" presId="urn:microsoft.com/office/officeart/2005/8/layout/vList2"/>
    <dgm:cxn modelId="{1358F6A6-DFBE-411C-B58C-2D9319E9AA7B}" type="presParOf" srcId="{26C51348-74BF-447B-BB61-5136F1C62F34}" destId="{C19CF4B3-6C29-45AB-9ED5-467C4AD8293F}" srcOrd="7" destOrd="0" presId="urn:microsoft.com/office/officeart/2005/8/layout/vList2"/>
    <dgm:cxn modelId="{8CB6090D-6001-4936-9096-53F9907B1E18}" type="presParOf" srcId="{26C51348-74BF-447B-BB61-5136F1C62F34}" destId="{EFC5C429-FEEA-4F71-8D6D-52E10FC5A93F}" srcOrd="8" destOrd="0" presId="urn:microsoft.com/office/officeart/2005/8/layout/vList2"/>
    <dgm:cxn modelId="{BFC42BD1-2A44-47DF-BF65-56B5756AD003}" type="presParOf" srcId="{26C51348-74BF-447B-BB61-5136F1C62F34}" destId="{A92F2282-1D88-4F6F-88DB-B4A7347FAB2F}" srcOrd="9" destOrd="0" presId="urn:microsoft.com/office/officeart/2005/8/layout/vList2"/>
    <dgm:cxn modelId="{4219EE5D-693F-45A7-B18A-28551E918C89}" type="presParOf" srcId="{26C51348-74BF-447B-BB61-5136F1C62F34}" destId="{69FF15CA-76C7-45C9-8236-C3C9FB0C9B7C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737ADC-325A-4096-BB35-35FDEF445BD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82A7A71-9979-47BE-AD44-298B6D1B247A}">
      <dgm:prSet/>
      <dgm:spPr/>
      <dgm:t>
        <a:bodyPr/>
        <a:lstStyle/>
        <a:p>
          <a:r>
            <a:rPr lang="en-GB"/>
            <a:t>Health Impact:</a:t>
          </a:r>
          <a:endParaRPr lang="en-US"/>
        </a:p>
      </dgm:t>
    </dgm:pt>
    <dgm:pt modelId="{05059751-708B-488B-AFCB-F07AD753F140}" type="parTrans" cxnId="{25DB2100-0CAF-449D-BB27-E5F894550BFC}">
      <dgm:prSet/>
      <dgm:spPr/>
      <dgm:t>
        <a:bodyPr/>
        <a:lstStyle/>
        <a:p>
          <a:endParaRPr lang="en-US"/>
        </a:p>
      </dgm:t>
    </dgm:pt>
    <dgm:pt modelId="{3DD75F81-4C6C-4446-BCF1-26B5A2DC96DD}" type="sibTrans" cxnId="{25DB2100-0CAF-449D-BB27-E5F894550BFC}">
      <dgm:prSet/>
      <dgm:spPr/>
      <dgm:t>
        <a:bodyPr/>
        <a:lstStyle/>
        <a:p>
          <a:endParaRPr lang="en-US"/>
        </a:p>
      </dgm:t>
    </dgm:pt>
    <dgm:pt modelId="{12866463-E9A2-48DA-B7FD-93C9E2A49C9C}">
      <dgm:prSet/>
      <dgm:spPr/>
      <dgm:t>
        <a:bodyPr/>
        <a:lstStyle/>
        <a:p>
          <a:r>
            <a:rPr lang="en-GB"/>
            <a:t>Short-term:</a:t>
          </a:r>
          <a:endParaRPr lang="en-US"/>
        </a:p>
      </dgm:t>
    </dgm:pt>
    <dgm:pt modelId="{A7075C1F-73A5-413B-9C9F-FE57CF115C54}" type="parTrans" cxnId="{149B109D-49E3-44D9-8F7A-A33BE1744B3B}">
      <dgm:prSet/>
      <dgm:spPr/>
      <dgm:t>
        <a:bodyPr/>
        <a:lstStyle/>
        <a:p>
          <a:endParaRPr lang="en-US"/>
        </a:p>
      </dgm:t>
    </dgm:pt>
    <dgm:pt modelId="{A31F8C54-6751-4820-B758-3A6E95BD102F}" type="sibTrans" cxnId="{149B109D-49E3-44D9-8F7A-A33BE1744B3B}">
      <dgm:prSet/>
      <dgm:spPr/>
      <dgm:t>
        <a:bodyPr/>
        <a:lstStyle/>
        <a:p>
          <a:endParaRPr lang="en-US"/>
        </a:p>
      </dgm:t>
    </dgm:pt>
    <dgm:pt modelId="{1439D788-0672-4638-9459-1ABA10B4A927}">
      <dgm:prSet/>
      <dgm:spPr/>
      <dgm:t>
        <a:bodyPr/>
        <a:lstStyle/>
        <a:p>
          <a:r>
            <a:rPr lang="en-GB"/>
            <a:t>Reduced concentration</a:t>
          </a:r>
          <a:endParaRPr lang="en-US"/>
        </a:p>
      </dgm:t>
    </dgm:pt>
    <dgm:pt modelId="{27DB325D-E3CD-4B63-8814-A3B1B412982B}" type="parTrans" cxnId="{C4A979C3-EBEB-43CE-80B9-3881709D2ABD}">
      <dgm:prSet/>
      <dgm:spPr/>
      <dgm:t>
        <a:bodyPr/>
        <a:lstStyle/>
        <a:p>
          <a:endParaRPr lang="en-US"/>
        </a:p>
      </dgm:t>
    </dgm:pt>
    <dgm:pt modelId="{487CD42F-D514-47D2-913F-21C559E81FFB}" type="sibTrans" cxnId="{C4A979C3-EBEB-43CE-80B9-3881709D2ABD}">
      <dgm:prSet/>
      <dgm:spPr/>
      <dgm:t>
        <a:bodyPr/>
        <a:lstStyle/>
        <a:p>
          <a:endParaRPr lang="en-US"/>
        </a:p>
      </dgm:t>
    </dgm:pt>
    <dgm:pt modelId="{16ADC268-91B2-4DE2-9C10-D2E4CE226A7E}">
      <dgm:prSet/>
      <dgm:spPr/>
      <dgm:t>
        <a:bodyPr/>
        <a:lstStyle/>
        <a:p>
          <a:r>
            <a:rPr lang="en-GB"/>
            <a:t>Headaches</a:t>
          </a:r>
          <a:endParaRPr lang="en-US"/>
        </a:p>
      </dgm:t>
    </dgm:pt>
    <dgm:pt modelId="{F677FED8-6DF1-4D1E-A39A-4E054C9FB01D}" type="parTrans" cxnId="{E4A039DD-FCCE-4B20-BFCC-7EBA4E0F389A}">
      <dgm:prSet/>
      <dgm:spPr/>
      <dgm:t>
        <a:bodyPr/>
        <a:lstStyle/>
        <a:p>
          <a:endParaRPr lang="en-US"/>
        </a:p>
      </dgm:t>
    </dgm:pt>
    <dgm:pt modelId="{99946ABA-F3DA-48D8-B169-98872B58C9D0}" type="sibTrans" cxnId="{E4A039DD-FCCE-4B20-BFCC-7EBA4E0F389A}">
      <dgm:prSet/>
      <dgm:spPr/>
      <dgm:t>
        <a:bodyPr/>
        <a:lstStyle/>
        <a:p>
          <a:endParaRPr lang="en-US"/>
        </a:p>
      </dgm:t>
    </dgm:pt>
    <dgm:pt modelId="{99C4C312-E11C-4FDF-A996-2B38A4CD364F}">
      <dgm:prSet/>
      <dgm:spPr/>
      <dgm:t>
        <a:bodyPr/>
        <a:lstStyle/>
        <a:p>
          <a:r>
            <a:rPr lang="en-GB"/>
            <a:t>Coughs</a:t>
          </a:r>
          <a:endParaRPr lang="en-US"/>
        </a:p>
      </dgm:t>
    </dgm:pt>
    <dgm:pt modelId="{3B81B2C3-5F7F-4A84-B0B8-03FE7A43E2CF}" type="parTrans" cxnId="{B5776D97-CB11-4014-B1A5-C66383BCD2A1}">
      <dgm:prSet/>
      <dgm:spPr/>
      <dgm:t>
        <a:bodyPr/>
        <a:lstStyle/>
        <a:p>
          <a:endParaRPr lang="en-US"/>
        </a:p>
      </dgm:t>
    </dgm:pt>
    <dgm:pt modelId="{2F303DE3-AA05-4461-81C4-D20302451B71}" type="sibTrans" cxnId="{B5776D97-CB11-4014-B1A5-C66383BCD2A1}">
      <dgm:prSet/>
      <dgm:spPr/>
      <dgm:t>
        <a:bodyPr/>
        <a:lstStyle/>
        <a:p>
          <a:endParaRPr lang="en-US"/>
        </a:p>
      </dgm:t>
    </dgm:pt>
    <dgm:pt modelId="{57C2E385-E26D-4562-BA8F-66D3A01670C9}">
      <dgm:prSet/>
      <dgm:spPr/>
      <dgm:t>
        <a:bodyPr/>
        <a:lstStyle/>
        <a:p>
          <a:r>
            <a:rPr lang="en-GB"/>
            <a:t>Skin conditions</a:t>
          </a:r>
          <a:endParaRPr lang="en-US"/>
        </a:p>
      </dgm:t>
    </dgm:pt>
    <dgm:pt modelId="{698C2A94-E984-45BD-880E-30B15DF7B39A}" type="parTrans" cxnId="{315E14BD-2324-4206-8218-263539C807DD}">
      <dgm:prSet/>
      <dgm:spPr/>
      <dgm:t>
        <a:bodyPr/>
        <a:lstStyle/>
        <a:p>
          <a:endParaRPr lang="en-US"/>
        </a:p>
      </dgm:t>
    </dgm:pt>
    <dgm:pt modelId="{2CE9F10B-647C-49B9-85E5-89A758D96C97}" type="sibTrans" cxnId="{315E14BD-2324-4206-8218-263539C807DD}">
      <dgm:prSet/>
      <dgm:spPr/>
      <dgm:t>
        <a:bodyPr/>
        <a:lstStyle/>
        <a:p>
          <a:endParaRPr lang="en-US"/>
        </a:p>
      </dgm:t>
    </dgm:pt>
    <dgm:pt modelId="{B3914015-E673-4F28-A93B-8F798C135BE0}">
      <dgm:prSet/>
      <dgm:spPr/>
      <dgm:t>
        <a:bodyPr/>
        <a:lstStyle/>
        <a:p>
          <a:r>
            <a:rPr lang="en-GB" dirty="0"/>
            <a:t>Allergens</a:t>
          </a:r>
          <a:endParaRPr lang="en-US" dirty="0"/>
        </a:p>
      </dgm:t>
    </dgm:pt>
    <dgm:pt modelId="{F5D4F3BC-E610-4705-A10C-EC390EC49B90}" type="parTrans" cxnId="{2B686E1A-6E1C-4966-A102-CD017679EC41}">
      <dgm:prSet/>
      <dgm:spPr/>
      <dgm:t>
        <a:bodyPr/>
        <a:lstStyle/>
        <a:p>
          <a:endParaRPr lang="en-US"/>
        </a:p>
      </dgm:t>
    </dgm:pt>
    <dgm:pt modelId="{3CA6EC97-3746-4A5F-A6D4-913ACB58BCC7}" type="sibTrans" cxnId="{2B686E1A-6E1C-4966-A102-CD017679EC41}">
      <dgm:prSet/>
      <dgm:spPr/>
      <dgm:t>
        <a:bodyPr/>
        <a:lstStyle/>
        <a:p>
          <a:endParaRPr lang="en-US"/>
        </a:p>
      </dgm:t>
    </dgm:pt>
    <dgm:pt modelId="{6632ECAA-4ABA-476E-8964-9ADECE6BBD7B}">
      <dgm:prSet/>
      <dgm:spPr/>
      <dgm:t>
        <a:bodyPr/>
        <a:lstStyle/>
        <a:p>
          <a:r>
            <a:rPr lang="en-GB"/>
            <a:t>Long-term:</a:t>
          </a:r>
          <a:endParaRPr lang="en-US"/>
        </a:p>
      </dgm:t>
    </dgm:pt>
    <dgm:pt modelId="{FB06EF1D-A1BD-4B7A-9D3A-D83BD6BB3971}" type="parTrans" cxnId="{14139A5B-F315-441F-8862-D82AE26078FE}">
      <dgm:prSet/>
      <dgm:spPr/>
      <dgm:t>
        <a:bodyPr/>
        <a:lstStyle/>
        <a:p>
          <a:endParaRPr lang="en-US"/>
        </a:p>
      </dgm:t>
    </dgm:pt>
    <dgm:pt modelId="{673F78EA-130C-4369-9A53-7216FEF779B8}" type="sibTrans" cxnId="{14139A5B-F315-441F-8862-D82AE26078FE}">
      <dgm:prSet/>
      <dgm:spPr/>
      <dgm:t>
        <a:bodyPr/>
        <a:lstStyle/>
        <a:p>
          <a:endParaRPr lang="en-US"/>
        </a:p>
      </dgm:t>
    </dgm:pt>
    <dgm:pt modelId="{A0B5D56B-BD9F-49BB-A9D1-94ACFAC49A2E}">
      <dgm:prSet/>
      <dgm:spPr/>
      <dgm:t>
        <a:bodyPr/>
        <a:lstStyle/>
        <a:p>
          <a:r>
            <a:rPr lang="en-GB"/>
            <a:t>Respiratory and cardiovascular disease</a:t>
          </a:r>
          <a:endParaRPr lang="en-US"/>
        </a:p>
      </dgm:t>
    </dgm:pt>
    <dgm:pt modelId="{D49F0CE5-1809-4697-919E-EE12DBB617B6}" type="parTrans" cxnId="{2C72112F-DCA7-4953-8EE4-889CC4B887A9}">
      <dgm:prSet/>
      <dgm:spPr/>
      <dgm:t>
        <a:bodyPr/>
        <a:lstStyle/>
        <a:p>
          <a:endParaRPr lang="en-US"/>
        </a:p>
      </dgm:t>
    </dgm:pt>
    <dgm:pt modelId="{C4DA4763-081D-442B-8FBA-34797BF582E4}" type="sibTrans" cxnId="{2C72112F-DCA7-4953-8EE4-889CC4B887A9}">
      <dgm:prSet/>
      <dgm:spPr/>
      <dgm:t>
        <a:bodyPr/>
        <a:lstStyle/>
        <a:p>
          <a:endParaRPr lang="en-US"/>
        </a:p>
      </dgm:t>
    </dgm:pt>
    <dgm:pt modelId="{3A1B4703-3089-4F1F-9B01-6690C90D4CA8}">
      <dgm:prSet/>
      <dgm:spPr/>
      <dgm:t>
        <a:bodyPr/>
        <a:lstStyle/>
        <a:p>
          <a:r>
            <a:rPr lang="en-GB"/>
            <a:t>Cancer</a:t>
          </a:r>
          <a:endParaRPr lang="en-US"/>
        </a:p>
      </dgm:t>
    </dgm:pt>
    <dgm:pt modelId="{78EA2D4F-9A0C-411D-ABF3-62F3AB06BBF8}" type="parTrans" cxnId="{60529923-B1C5-4114-955C-44B25E3D683A}">
      <dgm:prSet/>
      <dgm:spPr/>
      <dgm:t>
        <a:bodyPr/>
        <a:lstStyle/>
        <a:p>
          <a:endParaRPr lang="en-US"/>
        </a:p>
      </dgm:t>
    </dgm:pt>
    <dgm:pt modelId="{45F1ABE1-0CFB-49F3-B9EF-12AD80275684}" type="sibTrans" cxnId="{60529923-B1C5-4114-955C-44B25E3D683A}">
      <dgm:prSet/>
      <dgm:spPr/>
      <dgm:t>
        <a:bodyPr/>
        <a:lstStyle/>
        <a:p>
          <a:endParaRPr lang="en-US"/>
        </a:p>
      </dgm:t>
    </dgm:pt>
    <dgm:pt modelId="{F9ED0754-6F1D-4A86-BE2A-DFE64A0B2816}">
      <dgm:prSet/>
      <dgm:spPr/>
      <dgm:t>
        <a:bodyPr/>
        <a:lstStyle/>
        <a:p>
          <a:r>
            <a:rPr lang="en-GB"/>
            <a:t>Dementia </a:t>
          </a:r>
          <a:endParaRPr lang="en-US"/>
        </a:p>
      </dgm:t>
    </dgm:pt>
    <dgm:pt modelId="{AF7C028D-7E9B-4719-B932-A20D79A9265F}" type="parTrans" cxnId="{9A1D91BA-AF39-44CD-9183-B4DD036C8CFB}">
      <dgm:prSet/>
      <dgm:spPr/>
      <dgm:t>
        <a:bodyPr/>
        <a:lstStyle/>
        <a:p>
          <a:endParaRPr lang="en-US"/>
        </a:p>
      </dgm:t>
    </dgm:pt>
    <dgm:pt modelId="{7492BC8B-82E0-41DF-80B7-083A5522964D}" type="sibTrans" cxnId="{9A1D91BA-AF39-44CD-9183-B4DD036C8CFB}">
      <dgm:prSet/>
      <dgm:spPr/>
      <dgm:t>
        <a:bodyPr/>
        <a:lstStyle/>
        <a:p>
          <a:endParaRPr lang="en-US"/>
        </a:p>
      </dgm:t>
    </dgm:pt>
    <dgm:pt modelId="{5579F2BC-C1D2-4E02-8C62-AE61C0369ED8}">
      <dgm:prSet/>
      <dgm:spPr/>
      <dgm:t>
        <a:bodyPr/>
        <a:lstStyle/>
        <a:p>
          <a:r>
            <a:rPr lang="en-GB"/>
            <a:t>Diabetes</a:t>
          </a:r>
          <a:endParaRPr lang="en-US"/>
        </a:p>
      </dgm:t>
    </dgm:pt>
    <dgm:pt modelId="{8929E40B-8066-4BA3-B429-B4C8620E3779}" type="parTrans" cxnId="{563D6F81-0E5F-4317-B561-3120DDD78639}">
      <dgm:prSet/>
      <dgm:spPr/>
      <dgm:t>
        <a:bodyPr/>
        <a:lstStyle/>
        <a:p>
          <a:endParaRPr lang="en-US"/>
        </a:p>
      </dgm:t>
    </dgm:pt>
    <dgm:pt modelId="{6B5E9F37-1A15-45EA-A78F-94246D702550}" type="sibTrans" cxnId="{563D6F81-0E5F-4317-B561-3120DDD78639}">
      <dgm:prSet/>
      <dgm:spPr/>
      <dgm:t>
        <a:bodyPr/>
        <a:lstStyle/>
        <a:p>
          <a:endParaRPr lang="en-US"/>
        </a:p>
      </dgm:t>
    </dgm:pt>
    <dgm:pt modelId="{5C142611-2DE9-47FB-9AE4-70C626304C6E}" type="pres">
      <dgm:prSet presAssocID="{DD737ADC-325A-4096-BB35-35FDEF445BD4}" presName="linear" presStyleCnt="0">
        <dgm:presLayoutVars>
          <dgm:animLvl val="lvl"/>
          <dgm:resizeHandles val="exact"/>
        </dgm:presLayoutVars>
      </dgm:prSet>
      <dgm:spPr/>
    </dgm:pt>
    <dgm:pt modelId="{5F614FBE-CF56-4295-A73A-DD9660B685D1}" type="pres">
      <dgm:prSet presAssocID="{782A7A71-9979-47BE-AD44-298B6D1B247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C129556-DF2E-40C0-99F2-F07797D3E56D}" type="pres">
      <dgm:prSet presAssocID="{3DD75F81-4C6C-4446-BCF1-26B5A2DC96DD}" presName="spacer" presStyleCnt="0"/>
      <dgm:spPr/>
    </dgm:pt>
    <dgm:pt modelId="{3B3A5F15-918F-4098-BFB6-EC9BB1E5FE1E}" type="pres">
      <dgm:prSet presAssocID="{12866463-E9A2-48DA-B7FD-93C9E2A49C9C}" presName="parentText" presStyleLbl="node1" presStyleIdx="1" presStyleCnt="3" custLinFactNeighborX="-2536" custLinFactNeighborY="471">
        <dgm:presLayoutVars>
          <dgm:chMax val="0"/>
          <dgm:bulletEnabled val="1"/>
        </dgm:presLayoutVars>
      </dgm:prSet>
      <dgm:spPr/>
    </dgm:pt>
    <dgm:pt modelId="{4C4E179B-041C-4771-8DE9-9D048F038BE9}" type="pres">
      <dgm:prSet presAssocID="{12866463-E9A2-48DA-B7FD-93C9E2A49C9C}" presName="childText" presStyleLbl="revTx" presStyleIdx="0" presStyleCnt="2">
        <dgm:presLayoutVars>
          <dgm:bulletEnabled val="1"/>
        </dgm:presLayoutVars>
      </dgm:prSet>
      <dgm:spPr/>
    </dgm:pt>
    <dgm:pt modelId="{B1F1204A-B397-43D3-B700-7C5ABB21D1BB}" type="pres">
      <dgm:prSet presAssocID="{6632ECAA-4ABA-476E-8964-9ADECE6BBD7B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C692B08-3640-4CF2-93E1-0BCCE02BA9EB}" type="pres">
      <dgm:prSet presAssocID="{6632ECAA-4ABA-476E-8964-9ADECE6BBD7B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25DB2100-0CAF-449D-BB27-E5F894550BFC}" srcId="{DD737ADC-325A-4096-BB35-35FDEF445BD4}" destId="{782A7A71-9979-47BE-AD44-298B6D1B247A}" srcOrd="0" destOrd="0" parTransId="{05059751-708B-488B-AFCB-F07AD753F140}" sibTransId="{3DD75F81-4C6C-4446-BCF1-26B5A2DC96DD}"/>
    <dgm:cxn modelId="{D1903804-2EFC-4026-829C-E95D670F8635}" type="presOf" srcId="{5579F2BC-C1D2-4E02-8C62-AE61C0369ED8}" destId="{FC692B08-3640-4CF2-93E1-0BCCE02BA9EB}" srcOrd="0" destOrd="3" presId="urn:microsoft.com/office/officeart/2005/8/layout/vList2"/>
    <dgm:cxn modelId="{F1A02414-0024-4213-A438-422658FC123B}" type="presOf" srcId="{12866463-E9A2-48DA-B7FD-93C9E2A49C9C}" destId="{3B3A5F15-918F-4098-BFB6-EC9BB1E5FE1E}" srcOrd="0" destOrd="0" presId="urn:microsoft.com/office/officeart/2005/8/layout/vList2"/>
    <dgm:cxn modelId="{2B686E1A-6E1C-4966-A102-CD017679EC41}" srcId="{12866463-E9A2-48DA-B7FD-93C9E2A49C9C}" destId="{B3914015-E673-4F28-A93B-8F798C135BE0}" srcOrd="4" destOrd="0" parTransId="{F5D4F3BC-E610-4705-A10C-EC390EC49B90}" sibTransId="{3CA6EC97-3746-4A5F-A6D4-913ACB58BCC7}"/>
    <dgm:cxn modelId="{60529923-B1C5-4114-955C-44B25E3D683A}" srcId="{6632ECAA-4ABA-476E-8964-9ADECE6BBD7B}" destId="{3A1B4703-3089-4F1F-9B01-6690C90D4CA8}" srcOrd="1" destOrd="0" parTransId="{78EA2D4F-9A0C-411D-ABF3-62F3AB06BBF8}" sibTransId="{45F1ABE1-0CFB-49F3-B9EF-12AD80275684}"/>
    <dgm:cxn modelId="{2C72112F-DCA7-4953-8EE4-889CC4B887A9}" srcId="{6632ECAA-4ABA-476E-8964-9ADECE6BBD7B}" destId="{A0B5D56B-BD9F-49BB-A9D1-94ACFAC49A2E}" srcOrd="0" destOrd="0" parTransId="{D49F0CE5-1809-4697-919E-EE12DBB617B6}" sibTransId="{C4DA4763-081D-442B-8FBA-34797BF582E4}"/>
    <dgm:cxn modelId="{14139A5B-F315-441F-8862-D82AE26078FE}" srcId="{DD737ADC-325A-4096-BB35-35FDEF445BD4}" destId="{6632ECAA-4ABA-476E-8964-9ADECE6BBD7B}" srcOrd="2" destOrd="0" parTransId="{FB06EF1D-A1BD-4B7A-9D3A-D83BD6BB3971}" sibTransId="{673F78EA-130C-4369-9A53-7216FEF779B8}"/>
    <dgm:cxn modelId="{80697E61-46CD-4DB0-8C3F-3B476EBF92C3}" type="presOf" srcId="{782A7A71-9979-47BE-AD44-298B6D1B247A}" destId="{5F614FBE-CF56-4295-A73A-DD9660B685D1}" srcOrd="0" destOrd="0" presId="urn:microsoft.com/office/officeart/2005/8/layout/vList2"/>
    <dgm:cxn modelId="{33E6CC61-1AC4-4BDE-8AFD-6A95E70E912F}" type="presOf" srcId="{57C2E385-E26D-4562-BA8F-66D3A01670C9}" destId="{4C4E179B-041C-4771-8DE9-9D048F038BE9}" srcOrd="0" destOrd="3" presId="urn:microsoft.com/office/officeart/2005/8/layout/vList2"/>
    <dgm:cxn modelId="{DAA03663-E01C-4A7B-8E70-E1E12FAC2C04}" type="presOf" srcId="{DD737ADC-325A-4096-BB35-35FDEF445BD4}" destId="{5C142611-2DE9-47FB-9AE4-70C626304C6E}" srcOrd="0" destOrd="0" presId="urn:microsoft.com/office/officeart/2005/8/layout/vList2"/>
    <dgm:cxn modelId="{ED464F4E-600A-4378-80FE-83AFD4C15353}" type="presOf" srcId="{3A1B4703-3089-4F1F-9B01-6690C90D4CA8}" destId="{FC692B08-3640-4CF2-93E1-0BCCE02BA9EB}" srcOrd="0" destOrd="1" presId="urn:microsoft.com/office/officeart/2005/8/layout/vList2"/>
    <dgm:cxn modelId="{DB4FCF53-AD5B-4413-AB9C-8EBE4FF94606}" type="presOf" srcId="{16ADC268-91B2-4DE2-9C10-D2E4CE226A7E}" destId="{4C4E179B-041C-4771-8DE9-9D048F038BE9}" srcOrd="0" destOrd="1" presId="urn:microsoft.com/office/officeart/2005/8/layout/vList2"/>
    <dgm:cxn modelId="{33DA6E76-9AAE-4857-9186-694C6286E258}" type="presOf" srcId="{B3914015-E673-4F28-A93B-8F798C135BE0}" destId="{4C4E179B-041C-4771-8DE9-9D048F038BE9}" srcOrd="0" destOrd="4" presId="urn:microsoft.com/office/officeart/2005/8/layout/vList2"/>
    <dgm:cxn modelId="{9796B277-D7A2-450D-A925-A545434F26F3}" type="presOf" srcId="{F9ED0754-6F1D-4A86-BE2A-DFE64A0B2816}" destId="{FC692B08-3640-4CF2-93E1-0BCCE02BA9EB}" srcOrd="0" destOrd="2" presId="urn:microsoft.com/office/officeart/2005/8/layout/vList2"/>
    <dgm:cxn modelId="{563D6F81-0E5F-4317-B561-3120DDD78639}" srcId="{6632ECAA-4ABA-476E-8964-9ADECE6BBD7B}" destId="{5579F2BC-C1D2-4E02-8C62-AE61C0369ED8}" srcOrd="3" destOrd="0" parTransId="{8929E40B-8066-4BA3-B429-B4C8620E3779}" sibTransId="{6B5E9F37-1A15-45EA-A78F-94246D702550}"/>
    <dgm:cxn modelId="{B5776D97-CB11-4014-B1A5-C66383BCD2A1}" srcId="{12866463-E9A2-48DA-B7FD-93C9E2A49C9C}" destId="{99C4C312-E11C-4FDF-A996-2B38A4CD364F}" srcOrd="2" destOrd="0" parTransId="{3B81B2C3-5F7F-4A84-B0B8-03FE7A43E2CF}" sibTransId="{2F303DE3-AA05-4461-81C4-D20302451B71}"/>
    <dgm:cxn modelId="{149B109D-49E3-44D9-8F7A-A33BE1744B3B}" srcId="{DD737ADC-325A-4096-BB35-35FDEF445BD4}" destId="{12866463-E9A2-48DA-B7FD-93C9E2A49C9C}" srcOrd="1" destOrd="0" parTransId="{A7075C1F-73A5-413B-9C9F-FE57CF115C54}" sibTransId="{A31F8C54-6751-4820-B758-3A6E95BD102F}"/>
    <dgm:cxn modelId="{9A1D91BA-AF39-44CD-9183-B4DD036C8CFB}" srcId="{6632ECAA-4ABA-476E-8964-9ADECE6BBD7B}" destId="{F9ED0754-6F1D-4A86-BE2A-DFE64A0B2816}" srcOrd="2" destOrd="0" parTransId="{AF7C028D-7E9B-4719-B932-A20D79A9265F}" sibTransId="{7492BC8B-82E0-41DF-80B7-083A5522964D}"/>
    <dgm:cxn modelId="{315E14BD-2324-4206-8218-263539C807DD}" srcId="{12866463-E9A2-48DA-B7FD-93C9E2A49C9C}" destId="{57C2E385-E26D-4562-BA8F-66D3A01670C9}" srcOrd="3" destOrd="0" parTransId="{698C2A94-E984-45BD-880E-30B15DF7B39A}" sibTransId="{2CE9F10B-647C-49B9-85E5-89A758D96C97}"/>
    <dgm:cxn modelId="{C4A979C3-EBEB-43CE-80B9-3881709D2ABD}" srcId="{12866463-E9A2-48DA-B7FD-93C9E2A49C9C}" destId="{1439D788-0672-4638-9459-1ABA10B4A927}" srcOrd="0" destOrd="0" parTransId="{27DB325D-E3CD-4B63-8814-A3B1B412982B}" sibTransId="{487CD42F-D514-47D2-913F-21C559E81FFB}"/>
    <dgm:cxn modelId="{44DDA7DB-2299-4E83-9075-CC5E2C9E742A}" type="presOf" srcId="{A0B5D56B-BD9F-49BB-A9D1-94ACFAC49A2E}" destId="{FC692B08-3640-4CF2-93E1-0BCCE02BA9EB}" srcOrd="0" destOrd="0" presId="urn:microsoft.com/office/officeart/2005/8/layout/vList2"/>
    <dgm:cxn modelId="{E4A039DD-FCCE-4B20-BFCC-7EBA4E0F389A}" srcId="{12866463-E9A2-48DA-B7FD-93C9E2A49C9C}" destId="{16ADC268-91B2-4DE2-9C10-D2E4CE226A7E}" srcOrd="1" destOrd="0" parTransId="{F677FED8-6DF1-4D1E-A39A-4E054C9FB01D}" sibTransId="{99946ABA-F3DA-48D8-B169-98872B58C9D0}"/>
    <dgm:cxn modelId="{04B01AE7-A8AC-4FF5-A0E6-5AC9B0DA884C}" type="presOf" srcId="{99C4C312-E11C-4FDF-A996-2B38A4CD364F}" destId="{4C4E179B-041C-4771-8DE9-9D048F038BE9}" srcOrd="0" destOrd="2" presId="urn:microsoft.com/office/officeart/2005/8/layout/vList2"/>
    <dgm:cxn modelId="{DB162BF6-DCF5-4A57-944F-1D9BE31BBAF1}" type="presOf" srcId="{6632ECAA-4ABA-476E-8964-9ADECE6BBD7B}" destId="{B1F1204A-B397-43D3-B700-7C5ABB21D1BB}" srcOrd="0" destOrd="0" presId="urn:microsoft.com/office/officeart/2005/8/layout/vList2"/>
    <dgm:cxn modelId="{AF10BCFB-2384-4CF3-8144-2C107F6A3059}" type="presOf" srcId="{1439D788-0672-4638-9459-1ABA10B4A927}" destId="{4C4E179B-041C-4771-8DE9-9D048F038BE9}" srcOrd="0" destOrd="0" presId="urn:microsoft.com/office/officeart/2005/8/layout/vList2"/>
    <dgm:cxn modelId="{415986BF-EB15-45F0-9D64-A23C059AAAC1}" type="presParOf" srcId="{5C142611-2DE9-47FB-9AE4-70C626304C6E}" destId="{5F614FBE-CF56-4295-A73A-DD9660B685D1}" srcOrd="0" destOrd="0" presId="urn:microsoft.com/office/officeart/2005/8/layout/vList2"/>
    <dgm:cxn modelId="{BA5079F6-C37D-48BB-A243-7E049B2E9570}" type="presParOf" srcId="{5C142611-2DE9-47FB-9AE4-70C626304C6E}" destId="{2C129556-DF2E-40C0-99F2-F07797D3E56D}" srcOrd="1" destOrd="0" presId="urn:microsoft.com/office/officeart/2005/8/layout/vList2"/>
    <dgm:cxn modelId="{89341E33-E1F2-4BA2-9935-201E285314EE}" type="presParOf" srcId="{5C142611-2DE9-47FB-9AE4-70C626304C6E}" destId="{3B3A5F15-918F-4098-BFB6-EC9BB1E5FE1E}" srcOrd="2" destOrd="0" presId="urn:microsoft.com/office/officeart/2005/8/layout/vList2"/>
    <dgm:cxn modelId="{9B3DF44B-E54B-4DBD-995D-3484BD5BC747}" type="presParOf" srcId="{5C142611-2DE9-47FB-9AE4-70C626304C6E}" destId="{4C4E179B-041C-4771-8DE9-9D048F038BE9}" srcOrd="3" destOrd="0" presId="urn:microsoft.com/office/officeart/2005/8/layout/vList2"/>
    <dgm:cxn modelId="{718FDF9C-E761-446F-8D97-60E5988084A2}" type="presParOf" srcId="{5C142611-2DE9-47FB-9AE4-70C626304C6E}" destId="{B1F1204A-B397-43D3-B700-7C5ABB21D1BB}" srcOrd="4" destOrd="0" presId="urn:microsoft.com/office/officeart/2005/8/layout/vList2"/>
    <dgm:cxn modelId="{207C49AA-4CA9-42B2-A6CA-345D9F6E219B}" type="presParOf" srcId="{5C142611-2DE9-47FB-9AE4-70C626304C6E}" destId="{FC692B08-3640-4CF2-93E1-0BCCE02BA9EB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312C1F-B2E5-4F8A-90BB-9800902B0135}">
      <dsp:nvSpPr>
        <dsp:cNvPr id="0" name=""/>
        <dsp:cNvSpPr/>
      </dsp:nvSpPr>
      <dsp:spPr>
        <a:xfrm>
          <a:off x="0" y="38484"/>
          <a:ext cx="4500245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Pollutants:</a:t>
          </a:r>
          <a:endParaRPr lang="en-US" sz="2700" kern="1200"/>
        </a:p>
      </dsp:txBody>
      <dsp:txXfrm>
        <a:off x="31613" y="70097"/>
        <a:ext cx="4437019" cy="584369"/>
      </dsp:txXfrm>
    </dsp:sp>
    <dsp:sp modelId="{97E13D07-B956-4C57-AA8C-9FD1367AA649}">
      <dsp:nvSpPr>
        <dsp:cNvPr id="0" name=""/>
        <dsp:cNvSpPr/>
      </dsp:nvSpPr>
      <dsp:spPr>
        <a:xfrm>
          <a:off x="0" y="763839"/>
          <a:ext cx="4500245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Nitrogen dioxide</a:t>
          </a:r>
          <a:endParaRPr lang="en-US" sz="2700" kern="1200"/>
        </a:p>
      </dsp:txBody>
      <dsp:txXfrm>
        <a:off x="31613" y="795452"/>
        <a:ext cx="4437019" cy="584369"/>
      </dsp:txXfrm>
    </dsp:sp>
    <dsp:sp modelId="{E7F982BC-A7A7-46B1-9153-263756D30932}">
      <dsp:nvSpPr>
        <dsp:cNvPr id="0" name=""/>
        <dsp:cNvSpPr/>
      </dsp:nvSpPr>
      <dsp:spPr>
        <a:xfrm>
          <a:off x="0" y="1489194"/>
          <a:ext cx="4500245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Particulate matter</a:t>
          </a:r>
          <a:endParaRPr lang="en-US" sz="2700" kern="1200"/>
        </a:p>
      </dsp:txBody>
      <dsp:txXfrm>
        <a:off x="31613" y="1520807"/>
        <a:ext cx="4437019" cy="584369"/>
      </dsp:txXfrm>
    </dsp:sp>
    <dsp:sp modelId="{D02CF162-13F0-4E2E-8876-228AD0C59787}">
      <dsp:nvSpPr>
        <dsp:cNvPr id="0" name=""/>
        <dsp:cNvSpPr/>
      </dsp:nvSpPr>
      <dsp:spPr>
        <a:xfrm>
          <a:off x="0" y="2214549"/>
          <a:ext cx="4500245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Volatile organic compounds</a:t>
          </a:r>
          <a:endParaRPr lang="en-US" sz="2700" kern="1200"/>
        </a:p>
      </dsp:txBody>
      <dsp:txXfrm>
        <a:off x="31613" y="2246162"/>
        <a:ext cx="4437019" cy="584369"/>
      </dsp:txXfrm>
    </dsp:sp>
    <dsp:sp modelId="{EFC5C429-FEEA-4F71-8D6D-52E10FC5A93F}">
      <dsp:nvSpPr>
        <dsp:cNvPr id="0" name=""/>
        <dsp:cNvSpPr/>
      </dsp:nvSpPr>
      <dsp:spPr>
        <a:xfrm>
          <a:off x="0" y="2939904"/>
          <a:ext cx="4500245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Carbon monoxide</a:t>
          </a:r>
          <a:endParaRPr lang="en-US" sz="2700" kern="1200"/>
        </a:p>
      </dsp:txBody>
      <dsp:txXfrm>
        <a:off x="31613" y="2971517"/>
        <a:ext cx="4437019" cy="584369"/>
      </dsp:txXfrm>
    </dsp:sp>
    <dsp:sp modelId="{69FF15CA-76C7-45C9-8236-C3C9FB0C9B7C}">
      <dsp:nvSpPr>
        <dsp:cNvPr id="0" name=""/>
        <dsp:cNvSpPr/>
      </dsp:nvSpPr>
      <dsp:spPr>
        <a:xfrm>
          <a:off x="0" y="3665259"/>
          <a:ext cx="4500245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Ozone</a:t>
          </a:r>
          <a:endParaRPr lang="en-US" sz="2700" kern="1200"/>
        </a:p>
      </dsp:txBody>
      <dsp:txXfrm>
        <a:off x="31613" y="3696872"/>
        <a:ext cx="4437019" cy="5843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614FBE-CF56-4295-A73A-DD9660B685D1}">
      <dsp:nvSpPr>
        <dsp:cNvPr id="0" name=""/>
        <dsp:cNvSpPr/>
      </dsp:nvSpPr>
      <dsp:spPr>
        <a:xfrm>
          <a:off x="0" y="31824"/>
          <a:ext cx="5257800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Health Impact:</a:t>
          </a:r>
          <a:endParaRPr lang="en-US" sz="2200" kern="1200"/>
        </a:p>
      </dsp:txBody>
      <dsp:txXfrm>
        <a:off x="25759" y="57583"/>
        <a:ext cx="5206282" cy="476152"/>
      </dsp:txXfrm>
    </dsp:sp>
    <dsp:sp modelId="{3B3A5F15-918F-4098-BFB6-EC9BB1E5FE1E}">
      <dsp:nvSpPr>
        <dsp:cNvPr id="0" name=""/>
        <dsp:cNvSpPr/>
      </dsp:nvSpPr>
      <dsp:spPr>
        <a:xfrm>
          <a:off x="0" y="629717"/>
          <a:ext cx="5257800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Short-term:</a:t>
          </a:r>
          <a:endParaRPr lang="en-US" sz="2200" kern="1200"/>
        </a:p>
      </dsp:txBody>
      <dsp:txXfrm>
        <a:off x="25759" y="655476"/>
        <a:ext cx="5206282" cy="476152"/>
      </dsp:txXfrm>
    </dsp:sp>
    <dsp:sp modelId="{4C4E179B-041C-4771-8DE9-9D048F038BE9}">
      <dsp:nvSpPr>
        <dsp:cNvPr id="0" name=""/>
        <dsp:cNvSpPr/>
      </dsp:nvSpPr>
      <dsp:spPr>
        <a:xfrm>
          <a:off x="0" y="1150524"/>
          <a:ext cx="5257800" cy="1457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935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700" kern="1200"/>
            <a:t>Reduced concentration</a:t>
          </a:r>
          <a:endParaRPr lang="en-U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700" kern="1200"/>
            <a:t>Headaches</a:t>
          </a:r>
          <a:endParaRPr lang="en-U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700" kern="1200"/>
            <a:t>Coughs</a:t>
          </a:r>
          <a:endParaRPr lang="en-U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700" kern="1200"/>
            <a:t>Skin conditions</a:t>
          </a:r>
          <a:endParaRPr lang="en-U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700" kern="1200" dirty="0"/>
            <a:t>Allergens</a:t>
          </a:r>
          <a:endParaRPr lang="en-US" sz="1700" kern="1200" dirty="0"/>
        </a:p>
      </dsp:txBody>
      <dsp:txXfrm>
        <a:off x="0" y="1150524"/>
        <a:ext cx="5257800" cy="1457280"/>
      </dsp:txXfrm>
    </dsp:sp>
    <dsp:sp modelId="{B1F1204A-B397-43D3-B700-7C5ABB21D1BB}">
      <dsp:nvSpPr>
        <dsp:cNvPr id="0" name=""/>
        <dsp:cNvSpPr/>
      </dsp:nvSpPr>
      <dsp:spPr>
        <a:xfrm>
          <a:off x="0" y="2607804"/>
          <a:ext cx="5257800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Long-term:</a:t>
          </a:r>
          <a:endParaRPr lang="en-US" sz="2200" kern="1200"/>
        </a:p>
      </dsp:txBody>
      <dsp:txXfrm>
        <a:off x="25759" y="2633563"/>
        <a:ext cx="5206282" cy="476152"/>
      </dsp:txXfrm>
    </dsp:sp>
    <dsp:sp modelId="{FC692B08-3640-4CF2-93E1-0BCCE02BA9EB}">
      <dsp:nvSpPr>
        <dsp:cNvPr id="0" name=""/>
        <dsp:cNvSpPr/>
      </dsp:nvSpPr>
      <dsp:spPr>
        <a:xfrm>
          <a:off x="0" y="3135474"/>
          <a:ext cx="5257800" cy="1184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935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700" kern="1200"/>
            <a:t>Respiratory and cardiovascular disease</a:t>
          </a:r>
          <a:endParaRPr lang="en-U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700" kern="1200"/>
            <a:t>Cancer</a:t>
          </a:r>
          <a:endParaRPr lang="en-U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700" kern="1200"/>
            <a:t>Dementia </a:t>
          </a:r>
          <a:endParaRPr lang="en-U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700" kern="1200"/>
            <a:t>Diabetes</a:t>
          </a:r>
          <a:endParaRPr lang="en-US" sz="1700" kern="1200"/>
        </a:p>
      </dsp:txBody>
      <dsp:txXfrm>
        <a:off x="0" y="3135474"/>
        <a:ext cx="5257800" cy="1184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3F7F46-D63E-4FDB-A47C-580B528C5EBE}" type="datetimeFigureOut">
              <a:rPr lang="en-GB" smtClean="0"/>
              <a:t>01/06/2022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AFC724-9054-4668-A1C8-910C8AA26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281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oodsure.co.uk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AFC724-9054-4668-A1C8-910C8AA262B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094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Financial impact due to NHS and days off work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AFC724-9054-4668-A1C8-910C8AA262B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481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GB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impact </a:t>
            </a:r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of IAQ on an individual depends on the following factors: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susceptibility of the individual (susceptibility is higher in those with pre-existing diseases such as asthma, Chronic Obstructive Pulmonary Disease (COPD), and cystic fibrosis, and those who are pregnant or older)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oncentration of the pollutant when the person is exposed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Continuous or intermittent pollutant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Duration of exposure</a:t>
            </a:r>
          </a:p>
          <a:p>
            <a:pPr marL="34290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Exposure to multiple pollutants may increase the impact.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AFC724-9054-4668-A1C8-910C8AA262B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055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Outside and inside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AFC724-9054-4668-A1C8-910C8AA262B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296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Outside and inside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AFC724-9054-4668-A1C8-910C8AA262B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7452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Cleaning products</a:t>
            </a:r>
          </a:p>
          <a:p>
            <a:r>
              <a:rPr lang="en-GB" dirty="0"/>
              <a:t>Paint</a:t>
            </a:r>
          </a:p>
          <a:p>
            <a:r>
              <a:rPr lang="en-GB" dirty="0"/>
              <a:t>Heating systems </a:t>
            </a:r>
          </a:p>
          <a:p>
            <a:r>
              <a:rPr lang="en-GB" dirty="0"/>
              <a:t>Maintaining vehicles</a:t>
            </a:r>
          </a:p>
          <a:p>
            <a:r>
              <a:rPr lang="en-GB" dirty="0"/>
              <a:t>Ventilation/absorbing pollution</a:t>
            </a:r>
          </a:p>
          <a:p>
            <a:r>
              <a:rPr lang="en-GB" dirty="0"/>
              <a:t>Vehicles EVs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AFC724-9054-4668-A1C8-910C8AA262B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6352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Produced in the combustion of fuels </a:t>
            </a:r>
            <a:r>
              <a:rPr lang="en-GB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such as gas and diesel, from vehicles, industry, and heating.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Indoors gas-fuelled cookers, and poorly flued (or </a:t>
            </a:r>
            <a:r>
              <a:rPr lang="en-GB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unflued</a:t>
            </a:r>
            <a:r>
              <a:rPr lang="en-GB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fires, water heaters and space heaters. 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AFC724-9054-4668-A1C8-910C8AA262B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7139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PM is a complex mixture of solid and liquid particles suspended in the air. </a:t>
            </a:r>
            <a:endParaRPr lang="en-GB" sz="4000" dirty="0"/>
          </a:p>
          <a:p>
            <a:r>
              <a:rPr lang="en-GB" sz="2600" dirty="0"/>
              <a:t>External: </a:t>
            </a:r>
          </a:p>
          <a:p>
            <a:pPr lvl="1"/>
            <a:r>
              <a:rPr lang="en-GB" sz="1900" dirty="0"/>
              <a:t>Combustion of diesel</a:t>
            </a:r>
          </a:p>
          <a:p>
            <a:pPr lvl="1"/>
            <a:r>
              <a:rPr lang="en-GB" sz="1900" dirty="0"/>
              <a:t>Brake and tyre wear</a:t>
            </a:r>
          </a:p>
          <a:p>
            <a:pPr lvl="1"/>
            <a:r>
              <a:rPr lang="en-GB" sz="1900" dirty="0"/>
              <a:t>Construction and demolition</a:t>
            </a:r>
          </a:p>
          <a:p>
            <a:pPr lvl="1"/>
            <a:r>
              <a:rPr lang="en-GB" sz="1900" dirty="0"/>
              <a:t>Saharan dust</a:t>
            </a:r>
          </a:p>
          <a:p>
            <a:r>
              <a:rPr lang="en-GB" sz="2600" dirty="0"/>
              <a:t>Internal:</a:t>
            </a:r>
          </a:p>
          <a:p>
            <a:pPr lvl="1"/>
            <a:r>
              <a:rPr lang="en-GB" sz="1900" dirty="0"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GB" sz="19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enovation works</a:t>
            </a:r>
          </a:p>
          <a:p>
            <a:pPr lvl="1"/>
            <a:r>
              <a:rPr lang="en-GB" sz="1900" dirty="0"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GB" sz="19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ooking (particularly frying)</a:t>
            </a:r>
          </a:p>
          <a:p>
            <a:pPr lvl="1"/>
            <a:r>
              <a:rPr lang="en-GB" sz="19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Smoking</a:t>
            </a:r>
          </a:p>
          <a:p>
            <a:pPr lvl="1"/>
            <a:r>
              <a:rPr lang="en-GB" sz="1900" dirty="0"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GB" sz="19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ood burning fires/stoves (</a:t>
            </a:r>
            <a:r>
              <a:rPr lang="en-GB" sz="3200" dirty="0" err="1">
                <a:hlinkClick r:id="rId3"/>
              </a:rPr>
              <a:t>Woodsure</a:t>
            </a:r>
            <a:r>
              <a:rPr lang="en-GB" sz="3200" dirty="0">
                <a:hlinkClick r:id="rId3"/>
              </a:rPr>
              <a:t> | the UK's only </a:t>
            </a:r>
            <a:r>
              <a:rPr lang="en-GB" sz="3200" dirty="0" err="1">
                <a:hlinkClick r:id="rId3"/>
              </a:rPr>
              <a:t>woodfuel</a:t>
            </a:r>
            <a:r>
              <a:rPr lang="en-GB" sz="3200" dirty="0">
                <a:hlinkClick r:id="rId3"/>
              </a:rPr>
              <a:t> certification scheme |</a:t>
            </a:r>
            <a:r>
              <a:rPr lang="en-GB" sz="3200" dirty="0"/>
              <a:t>)</a:t>
            </a:r>
            <a:endParaRPr lang="en-GB" sz="19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GB" sz="1900" dirty="0"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GB" sz="19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urning candles</a:t>
            </a:r>
          </a:p>
          <a:p>
            <a:pPr lvl="1"/>
            <a:r>
              <a:rPr lang="en-GB" sz="19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Clothing, carpets, and soft furnishings also release particles/fibres into the air</a:t>
            </a:r>
            <a:endParaRPr lang="en-GB" sz="19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AFC724-9054-4668-A1C8-910C8AA262B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76952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Concrete and masonry surface treatments</a:t>
            </a:r>
          </a:p>
          <a:p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Timber preservation and coatings</a:t>
            </a:r>
          </a:p>
          <a:p>
            <a: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dhesives</a:t>
            </a:r>
          </a:p>
          <a:p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Sealants</a:t>
            </a:r>
            <a:endParaRPr lang="en-GB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Paints</a:t>
            </a:r>
          </a:p>
          <a:p>
            <a: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rchitectural coatings</a:t>
            </a:r>
          </a:p>
          <a:p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Damp proofing emulsions and membranes</a:t>
            </a:r>
          </a:p>
          <a:p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Wall coverings</a:t>
            </a:r>
          </a:p>
          <a:p>
            <a: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loor coverings</a:t>
            </a:r>
          </a:p>
          <a:p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Cove base</a:t>
            </a:r>
          </a:p>
          <a:p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Roofing compounds</a:t>
            </a:r>
          </a:p>
          <a:p>
            <a:endParaRPr lang="en-GB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Cleaning products</a:t>
            </a:r>
          </a:p>
          <a:p>
            <a: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ungicide washes</a:t>
            </a:r>
          </a:p>
          <a:p>
            <a: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uels</a:t>
            </a:r>
          </a:p>
          <a:p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Spot removers</a:t>
            </a:r>
          </a:p>
          <a:p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Air fresheners</a:t>
            </a:r>
          </a:p>
          <a:p>
            <a: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ir-cooling refrigerants</a:t>
            </a:r>
          </a:p>
          <a:p>
            <a: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erosols used in cleaning and personal care products</a:t>
            </a:r>
          </a:p>
          <a:p>
            <a: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ooking</a:t>
            </a:r>
          </a:p>
          <a:p>
            <a: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igarette smoke</a:t>
            </a:r>
          </a:p>
          <a:p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Plug-in air fragrances</a:t>
            </a:r>
          </a:p>
          <a:p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VOCs from sources such as road traffic may also be drawn in from outside by ventilation and infiltration.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AFC724-9054-4668-A1C8-910C8AA262B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8417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 is emitted during inefficient combustion processes.</a:t>
            </a:r>
          </a:p>
          <a:p>
            <a:r>
              <a:rPr lang="en-GB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High concentrations indoors are typically due to the use of incorrectly installed, poorly maintained, or poorly ventilated gas heaters and cookers. </a:t>
            </a:r>
          </a:p>
          <a:p>
            <a:r>
              <a:rPr lang="en-GB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Smoking</a:t>
            </a:r>
          </a:p>
          <a:p>
            <a:r>
              <a:rPr lang="en-GB" dirty="0">
                <a:ea typeface="Verdana" panose="020B0604030504040204" pitchFamily="34" charset="0"/>
                <a:cs typeface="Times New Roman" panose="02020603050405020304" pitchFamily="18" charset="0"/>
              </a:rPr>
              <a:t>B</a:t>
            </a:r>
            <a:r>
              <a:rPr lang="en-GB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urning candles</a:t>
            </a:r>
            <a:endParaRPr lang="en-GB" sz="1800" dirty="0">
              <a:effectLst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AFC724-9054-4668-A1C8-910C8AA262B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3511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Electronic equipment such as printers</a:t>
            </a:r>
          </a:p>
          <a:p>
            <a:r>
              <a:rPr lang="en-GB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Some air cleaning appliances</a:t>
            </a:r>
          </a:p>
          <a:p>
            <a:r>
              <a:rPr lang="en-GB" dirty="0">
                <a:ea typeface="Verdana" panose="020B0604030504040204" pitchFamily="34" charset="0"/>
                <a:cs typeface="Times New Roman" panose="02020603050405020304" pitchFamily="18" charset="0"/>
              </a:rPr>
              <a:t>External – the breakdown of nitrogen dioxide</a:t>
            </a:r>
            <a:endParaRPr lang="en-GB" dirty="0">
              <a:effectLst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AFC724-9054-4668-A1C8-910C8AA262B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88131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EVs first but if not…</a:t>
            </a:r>
          </a:p>
          <a:p>
            <a:r>
              <a:rPr lang="en-GB" dirty="0"/>
              <a:t>When a vehicle is idling the pollution is not dispersed. It builds up around the vehicle. </a:t>
            </a:r>
          </a:p>
          <a:p>
            <a:r>
              <a:rPr lang="en-GB" dirty="0"/>
              <a:t>Idling is unnecessary, wasteful and a nuisance (residents complaints).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Roadside idling is against the law (Road Traffic (Vehicle Emissions) (Fixed Penalty) Regulations 2003)</a:t>
            </a:r>
          </a:p>
          <a:p>
            <a:r>
              <a:rPr lang="en-GB" dirty="0"/>
              <a:t>Idling produces enough exhaust emissions to fill 150 balloons a minute. Idling tends to happen in busy areas, think about the effect of your emissions on people nearby. </a:t>
            </a:r>
          </a:p>
          <a:p>
            <a:r>
              <a:rPr lang="en-GB" dirty="0"/>
              <a:t>Pollution can be higher inside a vehicle, in traffic switch air to recirculate. </a:t>
            </a:r>
          </a:p>
          <a:p>
            <a:r>
              <a:rPr lang="en-GB" dirty="0"/>
              <a:t>Cut the engine when you need to take a break and upgrade vehicles where possible (older models and diesel are worst).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AFC724-9054-4668-A1C8-910C8AA262B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6324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AFC724-9054-4668-A1C8-910C8AA262B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8301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Commit to clean air </a:t>
            </a:r>
          </a:p>
          <a:p>
            <a:r>
              <a:rPr lang="en-GB" dirty="0"/>
              <a:t>Switch off when safe to do so </a:t>
            </a:r>
          </a:p>
          <a:p>
            <a:endParaRPr lang="en-GB" dirty="0"/>
          </a:p>
          <a:p>
            <a:r>
              <a:rPr lang="en-GB" dirty="0"/>
              <a:t>NO2 monitoring – worst air pollution and AQMAs in Suffolk are all areas of idling traffic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AFC724-9054-4668-A1C8-910C8AA262B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9839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How do your employees travel to work? Commuting is a huge source of pollution </a:t>
            </a:r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In 2019, domestic transport was responsible for emitting 122 Million tonnes CO2e. In 2018, 34% of Nitrogen Oxides (NOX) emissions and 13% of Particulate Matter (PM2.5) emissions came from transport. (DfT, Transport and Environment Statistics 2021 Annual report)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r>
              <a:rPr lang="en-GB" dirty="0"/>
              <a:t>Research by </a:t>
            </a:r>
            <a:r>
              <a:rPr lang="en-GB" dirty="0" err="1"/>
              <a:t>MobilityWays</a:t>
            </a:r>
            <a:r>
              <a:rPr lang="en-GB" dirty="0"/>
              <a:t> found that 42% of commuters could walk or cycle, but only 15% do, and 46% could use public transport but only 18% do. </a:t>
            </a:r>
          </a:p>
          <a:p>
            <a:endParaRPr lang="en-GB" dirty="0"/>
          </a:p>
          <a:p>
            <a:r>
              <a:rPr lang="en-GB" dirty="0"/>
              <a:t>Why not conduct a survey to find out how your employees travel to work?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AFC724-9054-4668-A1C8-910C8AA262B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7329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AFC724-9054-4668-A1C8-910C8AA262B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5318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Supporting initiatives are policies and monitoring of staff travel and success of actions</a:t>
            </a:r>
          </a:p>
          <a:p>
            <a:endParaRPr lang="en-GB" dirty="0"/>
          </a:p>
          <a:p>
            <a:r>
              <a:rPr lang="en-GB" sz="1800" u="sng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Bronze:</a:t>
            </a:r>
            <a:endParaRPr lang="en-GB" sz="1800" dirty="0"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Complete a staff travel survey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Deliver 5 sustainable travel initiatives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Deliver 2 supporting initiatives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AQ: Deliver 3 AQ actions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AFC724-9054-4668-A1C8-910C8AA262B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161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7" t="19502" r="6827" b="20209"/>
          <a:stretch>
            <a:fillRect/>
          </a:stretch>
        </p:blipFill>
        <p:spPr bwMode="auto">
          <a:xfrm>
            <a:off x="6459538" y="153988"/>
            <a:ext cx="5427662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178845"/>
            <a:ext cx="9144000" cy="18393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20230"/>
            <a:ext cx="9144000" cy="1655762"/>
          </a:xfrm>
        </p:spPr>
        <p:txBody>
          <a:bodyPr/>
          <a:lstStyle>
            <a:lvl1pPr marL="0" indent="0" algn="ctr">
              <a:buNone/>
              <a:defRPr sz="4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1928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0463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995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6797384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843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0998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5102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56447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36091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456647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1062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9328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399553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482407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8026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304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429555"/>
            <a:ext cx="2628900" cy="474740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429555"/>
            <a:ext cx="7734300" cy="474740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476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6734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1028" name="Picture 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7" t="19502" r="6827" b="20209"/>
          <a:stretch>
            <a:fillRect/>
          </a:stretch>
        </p:blipFill>
        <p:spPr bwMode="auto">
          <a:xfrm>
            <a:off x="8228013" y="196850"/>
            <a:ext cx="360045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0" t="-1550" b="92702"/>
          <a:stretch>
            <a:fillRect/>
          </a:stretch>
        </p:blipFill>
        <p:spPr bwMode="auto">
          <a:xfrm>
            <a:off x="0" y="6302375"/>
            <a:ext cx="840105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9.png"/><Relationship Id="rId18" Type="http://schemas.openxmlformats.org/officeDocument/2006/relationships/image" Target="../media/image14.svg"/><Relationship Id="rId3" Type="http://schemas.openxmlformats.org/officeDocument/2006/relationships/diagramData" Target="../diagrams/data1.xml"/><Relationship Id="rId21" Type="http://schemas.openxmlformats.org/officeDocument/2006/relationships/image" Target="../media/image17.png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2.svg"/><Relationship Id="rId20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1.png"/><Relationship Id="rId10" Type="http://schemas.openxmlformats.org/officeDocument/2006/relationships/diagramQuickStyle" Target="../diagrams/quickStyle2.xml"/><Relationship Id="rId19" Type="http://schemas.openxmlformats.org/officeDocument/2006/relationships/image" Target="../media/image15.png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10.svg"/><Relationship Id="rId22" Type="http://schemas.openxmlformats.org/officeDocument/2006/relationships/image" Target="../media/image1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aqm.co.uk/wp-content/uploads/2013/02/iaqm_indoorairquality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elysia.scully@westsuffolk.gov.uk" TargetMode="External"/><Relationship Id="rId2" Type="http://schemas.openxmlformats.org/officeDocument/2006/relationships/hyperlink" Target="mailto:thewaytogosuffolk@suffolk.gov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1524000" y="2417763"/>
            <a:ext cx="9144000" cy="1838325"/>
          </a:xfrm>
        </p:spPr>
        <p:txBody>
          <a:bodyPr/>
          <a:lstStyle/>
          <a:p>
            <a:pPr eaLnBrk="1" hangingPunct="1"/>
            <a:r>
              <a:rPr lang="en-GB" altLang="en-US" dirty="0"/>
              <a:t>Air Quality and Your Business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4415C7C6-72AF-403C-8007-F5FA0F20F5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58355"/>
            <a:ext cx="9144000" cy="1655762"/>
          </a:xfrm>
        </p:spPr>
        <p:txBody>
          <a:bodyPr/>
          <a:lstStyle/>
          <a:p>
            <a:r>
              <a:rPr lang="en-GB" sz="3600" dirty="0"/>
              <a:t>Clean Air Day Webinar, 16</a:t>
            </a:r>
            <a:r>
              <a:rPr lang="en-GB" sz="3600" baseline="30000" dirty="0"/>
              <a:t>th</a:t>
            </a:r>
            <a:r>
              <a:rPr lang="en-GB" sz="3600" dirty="0"/>
              <a:t> June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Downward trend graph outline">
            <a:extLst>
              <a:ext uri="{FF2B5EF4-FFF2-40B4-BE49-F238E27FC236}">
                <a16:creationId xmlns:a16="http://schemas.microsoft.com/office/drawing/2014/main" id="{6067E66A-4064-4DB5-BD89-586CD1FEE7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01544" y="1309882"/>
            <a:ext cx="2312507" cy="23125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657A16-9773-4FF5-936C-66A44FB9D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Air Pollution is a Public Health Emergency</a:t>
            </a:r>
          </a:p>
        </p:txBody>
      </p:sp>
      <p:pic>
        <p:nvPicPr>
          <p:cNvPr id="9" name="Graphic 8" descr="Cloud outline">
            <a:extLst>
              <a:ext uri="{FF2B5EF4-FFF2-40B4-BE49-F238E27FC236}">
                <a16:creationId xmlns:a16="http://schemas.microsoft.com/office/drawing/2014/main" id="{0F72AA0D-2621-4B0D-AC70-0A5971EB10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74372" y="1920506"/>
            <a:ext cx="1665494" cy="1665494"/>
          </a:xfrm>
          <a:prstGeom prst="rect">
            <a:avLst/>
          </a:prstGeom>
        </p:spPr>
      </p:pic>
      <p:pic>
        <p:nvPicPr>
          <p:cNvPr id="12" name="Content Placeholder 11" descr="Pound with solid fill">
            <a:extLst>
              <a:ext uri="{FF2B5EF4-FFF2-40B4-BE49-F238E27FC236}">
                <a16:creationId xmlns:a16="http://schemas.microsoft.com/office/drawing/2014/main" id="{B5C11BB9-06F6-4AC1-A067-E79D48D89F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79077" y="2731612"/>
            <a:ext cx="365465" cy="365465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A689DE2-200E-47E3-B2F0-D4549F3D1CAD}"/>
              </a:ext>
            </a:extLst>
          </p:cNvPr>
          <p:cNvSpPr txBox="1"/>
          <p:nvPr/>
        </p:nvSpPr>
        <p:spPr>
          <a:xfrm>
            <a:off x="1474372" y="3477143"/>
            <a:ext cx="3516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40,000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022545-09BE-476C-815F-7B38358507B4}"/>
              </a:ext>
            </a:extLst>
          </p:cNvPr>
          <p:cNvSpPr txBox="1"/>
          <p:nvPr/>
        </p:nvSpPr>
        <p:spPr>
          <a:xfrm>
            <a:off x="1474371" y="4123474"/>
            <a:ext cx="37181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Deaths a year linked to air pollution in the UK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7E83D7-CEF6-4AEC-81D7-7D2A22F3945A}"/>
              </a:ext>
            </a:extLst>
          </p:cNvPr>
          <p:cNvSpPr txBox="1"/>
          <p:nvPr/>
        </p:nvSpPr>
        <p:spPr>
          <a:xfrm>
            <a:off x="1474370" y="5003123"/>
            <a:ext cx="3516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(Royal College of Physicians, 2016)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AB9E91-5AE6-408E-8E73-A5003409D2CA}"/>
              </a:ext>
            </a:extLst>
          </p:cNvPr>
          <p:cNvSpPr txBox="1"/>
          <p:nvPr/>
        </p:nvSpPr>
        <p:spPr>
          <a:xfrm>
            <a:off x="7439742" y="3420243"/>
            <a:ext cx="3516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£2.7 billion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05A23CF-AB08-449F-9B4A-0C6886F32F51}"/>
              </a:ext>
            </a:extLst>
          </p:cNvPr>
          <p:cNvSpPr txBox="1"/>
          <p:nvPr/>
        </p:nvSpPr>
        <p:spPr>
          <a:xfrm>
            <a:off x="7439742" y="4066574"/>
            <a:ext cx="37181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The cost of air pollution to the UK economy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E8F921-7C7D-4584-BD68-2071EEA7A47B}"/>
              </a:ext>
            </a:extLst>
          </p:cNvPr>
          <p:cNvSpPr txBox="1"/>
          <p:nvPr/>
        </p:nvSpPr>
        <p:spPr>
          <a:xfrm>
            <a:off x="7439740" y="5000420"/>
            <a:ext cx="3516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(DEFRA, 2012)</a:t>
            </a:r>
          </a:p>
        </p:txBody>
      </p:sp>
    </p:spTree>
    <p:extLst>
      <p:ext uri="{BB962C8B-B14F-4D97-AF65-F5344CB8AC3E}">
        <p14:creationId xmlns:p14="http://schemas.microsoft.com/office/powerpoint/2010/main" val="2562555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FA280-48DA-4030-9CDD-5EB2C47BA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327025"/>
            <a:ext cx="7848600" cy="1325563"/>
          </a:xfrm>
        </p:spPr>
        <p:txBody>
          <a:bodyPr/>
          <a:lstStyle/>
          <a:p>
            <a:r>
              <a:rPr lang="en-GB" dirty="0"/>
              <a:t>Reducing common air pollutants will improve your employee’s health and reduce sick leave…</a:t>
            </a: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AE8AFA3B-8CA3-4958-B4ED-DB5EE94F67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3447857"/>
              </p:ext>
            </p:extLst>
          </p:nvPr>
        </p:nvGraphicFramePr>
        <p:xfrm>
          <a:off x="595630" y="2005965"/>
          <a:ext cx="450024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8DEAC65-F9A8-49FF-ACE7-52D64EBC0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2361401"/>
              </p:ext>
            </p:extLst>
          </p:nvPr>
        </p:nvGraphicFramePr>
        <p:xfrm>
          <a:off x="5735320" y="2005965"/>
          <a:ext cx="52578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6" name="Graphic 5" descr="Medical with solid fill">
            <a:extLst>
              <a:ext uri="{FF2B5EF4-FFF2-40B4-BE49-F238E27FC236}">
                <a16:creationId xmlns:a16="http://schemas.microsoft.com/office/drawing/2014/main" id="{FCFC9943-DE24-4960-A6CA-67824FB659C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139170" y="1914525"/>
            <a:ext cx="914400" cy="914400"/>
          </a:xfrm>
          <a:prstGeom prst="rect">
            <a:avLst/>
          </a:prstGeom>
        </p:spPr>
      </p:pic>
      <p:pic>
        <p:nvPicPr>
          <p:cNvPr id="7" name="Graphic 6" descr="Ambulance with solid fill">
            <a:extLst>
              <a:ext uri="{FF2B5EF4-FFF2-40B4-BE49-F238E27FC236}">
                <a16:creationId xmlns:a16="http://schemas.microsoft.com/office/drawing/2014/main" id="{44DC97CA-BE1D-45E5-B88F-16A160B7D14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240770" y="3683319"/>
            <a:ext cx="914400" cy="914400"/>
          </a:xfrm>
          <a:prstGeom prst="rect">
            <a:avLst/>
          </a:prstGeom>
        </p:spPr>
      </p:pic>
      <p:pic>
        <p:nvPicPr>
          <p:cNvPr id="8" name="Graphic 7" descr="Brain with solid fill">
            <a:extLst>
              <a:ext uri="{FF2B5EF4-FFF2-40B4-BE49-F238E27FC236}">
                <a16:creationId xmlns:a16="http://schemas.microsoft.com/office/drawing/2014/main" id="{B0AF6B42-D845-48CF-AC0E-6EC0FFD2B88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167745" y="2828925"/>
            <a:ext cx="914400" cy="914400"/>
          </a:xfrm>
          <a:prstGeom prst="rect">
            <a:avLst/>
          </a:prstGeom>
        </p:spPr>
      </p:pic>
      <p:pic>
        <p:nvPicPr>
          <p:cNvPr id="9" name="Graphic 8" descr="Lungs with solid fill">
            <a:extLst>
              <a:ext uri="{FF2B5EF4-FFF2-40B4-BE49-F238E27FC236}">
                <a16:creationId xmlns:a16="http://schemas.microsoft.com/office/drawing/2014/main" id="{9A776579-855A-49F5-8E52-593690F81A5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238090" y="5442903"/>
            <a:ext cx="914400" cy="914400"/>
          </a:xfrm>
          <a:prstGeom prst="rect">
            <a:avLst/>
          </a:prstGeom>
        </p:spPr>
      </p:pic>
      <p:pic>
        <p:nvPicPr>
          <p:cNvPr id="10" name="Graphic 9" descr="Heart organ with solid fill">
            <a:extLst>
              <a:ext uri="{FF2B5EF4-FFF2-40B4-BE49-F238E27FC236}">
                <a16:creationId xmlns:a16="http://schemas.microsoft.com/office/drawing/2014/main" id="{C7AB87E1-1F9E-4846-B701-2189942BF78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1200487" y="457517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987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EBDC9-0849-4312-85FA-5EB6C33D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861" y="181789"/>
            <a:ext cx="6734175" cy="1325563"/>
          </a:xfrm>
        </p:spPr>
        <p:txBody>
          <a:bodyPr/>
          <a:lstStyle/>
          <a:p>
            <a:r>
              <a:rPr lang="en-GB" dirty="0"/>
              <a:t>Pollutants and Sources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8ED9F1-65BD-4DA4-8761-D802B60971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5" t="27916" r="54205" b="43190"/>
          <a:stretch/>
        </p:blipFill>
        <p:spPr bwMode="auto">
          <a:xfrm>
            <a:off x="1528348" y="1196878"/>
            <a:ext cx="9135303" cy="51572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73040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EBDC9-0849-4312-85FA-5EB6C33D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861" y="195041"/>
            <a:ext cx="6734175" cy="1325563"/>
          </a:xfrm>
        </p:spPr>
        <p:txBody>
          <a:bodyPr/>
          <a:lstStyle/>
          <a:p>
            <a:r>
              <a:rPr lang="en-GB" dirty="0"/>
              <a:t>Pollutants and Sources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D08331-471E-4716-A2B9-CF618ECD5F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4" t="56147" r="52371" b="15031"/>
          <a:stretch/>
        </p:blipFill>
        <p:spPr bwMode="auto">
          <a:xfrm>
            <a:off x="1425514" y="1272284"/>
            <a:ext cx="9340971" cy="50626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990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C0D8C-566D-49FC-B912-30490EFFE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Hierarchy for Improving AQ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5F0A89-EEF1-4F93-B992-3D20B008C8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74" t="30133" r="21246" b="11848"/>
          <a:stretch/>
        </p:blipFill>
        <p:spPr bwMode="auto">
          <a:xfrm>
            <a:off x="3228380" y="1252265"/>
            <a:ext cx="9448819" cy="5567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C86FA96-5685-4F67-9E59-9777841A6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836" y="2177165"/>
            <a:ext cx="4719320" cy="1325563"/>
          </a:xfrm>
        </p:spPr>
        <p:txBody>
          <a:bodyPr>
            <a:noAutofit/>
          </a:bodyPr>
          <a:lstStyle/>
          <a:p>
            <a:pPr marL="0" lvl="0" indent="0">
              <a:lnSpc>
                <a:spcPct val="120000"/>
              </a:lnSpc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Improving AQ should be considered through the hierarchy of improvement measures</a:t>
            </a:r>
            <a:r>
              <a:rPr lang="en-GB" sz="2000" dirty="0"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GB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955DCC86-5284-4293-9DA6-4AFB8FBDB2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19781"/>
            <a:ext cx="4505959" cy="60016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1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Source: Institute of Air Quality Management, 2021. </a:t>
            </a:r>
            <a:r>
              <a:rPr lang="en-GB" sz="1100" u="sng" dirty="0">
                <a:solidFill>
                  <a:srgbClr val="0563C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Indoor Air Quality Guidance: Assessment, Monitoring, Modelling and Mitigation</a:t>
            </a:r>
            <a:endParaRPr lang="en-GB" sz="1100" dirty="0"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08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F9609-AB5C-48EE-8679-B161E2DEA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Nitrogen Dioxide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57AFEF2-97B1-48FA-A407-5E0555D25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00044"/>
            <a:ext cx="4848225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lack and white gas stove">
            <a:extLst>
              <a:ext uri="{FF2B5EF4-FFF2-40B4-BE49-F238E27FC236}">
                <a16:creationId xmlns:a16="http://schemas.microsoft.com/office/drawing/2014/main" id="{B844C5F7-E827-4E6B-BD33-35587DF73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2758" y="2000044"/>
            <a:ext cx="4841042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680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/>
              <a:t>Particulate Matter</a:t>
            </a:r>
          </a:p>
        </p:txBody>
      </p:sp>
      <p:pic>
        <p:nvPicPr>
          <p:cNvPr id="1026" name="Picture 2" descr="Particulate Matter (PM) Basics | US EPA">
            <a:extLst>
              <a:ext uri="{FF2B5EF4-FFF2-40B4-BE49-F238E27FC236}">
                <a16:creationId xmlns:a16="http://schemas.microsoft.com/office/drawing/2014/main" id="{35A00A63-09B1-4A1A-8448-E2708B94C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39" y="1577009"/>
            <a:ext cx="6185672" cy="4316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7B90082-870C-4DAE-A31F-4A332E57A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475" y="1948573"/>
            <a:ext cx="2827211" cy="188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A0C56C4-32BE-453B-B713-D86A310A7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482" y="4152597"/>
            <a:ext cx="2841156" cy="188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D6701141-E284-475B-B0FF-23BC4642D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686" y="1948573"/>
            <a:ext cx="2832775" cy="188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5A23652E-B2C1-4868-BFB0-96A77494E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0638" y="4152597"/>
            <a:ext cx="2841157" cy="188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Producers">
            <a:extLst>
              <a:ext uri="{FF2B5EF4-FFF2-40B4-BE49-F238E27FC236}">
                <a16:creationId xmlns:a16="http://schemas.microsoft.com/office/drawing/2014/main" id="{76D15A30-CC8C-43C7-B964-19F1C6D0AB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3" t="16617" r="17922" b="20435"/>
          <a:stretch/>
        </p:blipFill>
        <p:spPr bwMode="auto">
          <a:xfrm>
            <a:off x="7611909" y="4958517"/>
            <a:ext cx="1437777" cy="1398104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138D2-5348-4D41-A029-C2B51DBC7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Volatile Organic Compounds (VOCs)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79B1A-E74C-45A0-B653-80ABC649B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69366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VOCs comprise a wide range of volatile chemicals, which may be emitted over periods of weeks or years from construction and furnishing products. </a:t>
            </a:r>
            <a:endParaRPr lang="en-GB" sz="2400" dirty="0"/>
          </a:p>
          <a:p>
            <a:endParaRPr lang="en-GB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2F132F0-B0BD-4ABB-86AB-32712051B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995" y="3129928"/>
            <a:ext cx="4109854" cy="2733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0CE19575-61A3-46CD-AF7B-772595324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830" y="2886729"/>
            <a:ext cx="4829175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116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80B04-7F63-4718-9E9E-2E1B5F6A0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Carbon Monoxide (CO)</a:t>
            </a:r>
          </a:p>
        </p:txBody>
      </p:sp>
      <p:pic>
        <p:nvPicPr>
          <p:cNvPr id="4" name="Picture 4" descr="black and white gas stove">
            <a:extLst>
              <a:ext uri="{FF2B5EF4-FFF2-40B4-BE49-F238E27FC236}">
                <a16:creationId xmlns:a16="http://schemas.microsoft.com/office/drawing/2014/main" id="{8C61B496-F45C-4951-B114-97FCD351B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66304"/>
            <a:ext cx="4841042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49111E36-3D3E-4AC7-B1B0-0EFA1533405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943" y="1575971"/>
            <a:ext cx="2921258" cy="1945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>
            <a:extLst>
              <a:ext uri="{FF2B5EF4-FFF2-40B4-BE49-F238E27FC236}">
                <a16:creationId xmlns:a16="http://schemas.microsoft.com/office/drawing/2014/main" id="{BF109F53-DA2A-4BE8-BD52-733568270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943" y="3830919"/>
            <a:ext cx="2921258" cy="1941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229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EF2FE-3D1A-4FC6-96D1-049D2D660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Ozone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B8C2F98-154D-4553-9A08-A49C18549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044" y="1690688"/>
            <a:ext cx="3125509" cy="208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us Sign 4">
            <a:extLst>
              <a:ext uri="{FF2B5EF4-FFF2-40B4-BE49-F238E27FC236}">
                <a16:creationId xmlns:a16="http://schemas.microsoft.com/office/drawing/2014/main" id="{3E0A9847-4776-49E5-9139-A6221D350F46}"/>
              </a:ext>
            </a:extLst>
          </p:cNvPr>
          <p:cNvSpPr/>
          <p:nvPr/>
        </p:nvSpPr>
        <p:spPr>
          <a:xfrm>
            <a:off x="4681397" y="2014950"/>
            <a:ext cx="1258892" cy="1202635"/>
          </a:xfrm>
          <a:prstGeom prst="mathPlus">
            <a:avLst>
              <a:gd name="adj1" fmla="val 11818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Graphic 6" descr="Dim (Smaller Sun) with solid fill">
            <a:extLst>
              <a:ext uri="{FF2B5EF4-FFF2-40B4-BE49-F238E27FC236}">
                <a16:creationId xmlns:a16="http://schemas.microsoft.com/office/drawing/2014/main" id="{BD791925-3CDD-4747-BF23-EB16A2712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93480" y="1168468"/>
            <a:ext cx="2895600" cy="2895600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39F7B085-EC68-4655-A777-AF42CD4A3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73" y="4115011"/>
            <a:ext cx="3192180" cy="213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447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4D58B-B1DE-44ED-804B-656029129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Vehicle Idling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16CA3-6CF3-4DB7-85DC-C8D2969E1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Idling = leaving your vehicle’s engine running whilst stationary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F31260-9394-4698-B4DB-37A1339EF8E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59" b="31526"/>
          <a:stretch/>
        </p:blipFill>
        <p:spPr>
          <a:xfrm>
            <a:off x="531921" y="2630308"/>
            <a:ext cx="5910112" cy="3177362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28ADED1F-55B7-4C44-884C-E3D9E7086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033" y="2630308"/>
            <a:ext cx="4829175" cy="3177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869147-0B45-41EE-BF38-F6B8CB05F2B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3587" t="53913" r="28587" b="34924"/>
          <a:stretch/>
        </p:blipFill>
        <p:spPr>
          <a:xfrm>
            <a:off x="733828" y="3046171"/>
            <a:ext cx="10394685" cy="234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69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1C9532-B1E6-49D3-86B6-D2BBA685DA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478" t="28611" r="20326" b="9553"/>
          <a:stretch/>
        </p:blipFill>
        <p:spPr>
          <a:xfrm>
            <a:off x="2372138" y="210422"/>
            <a:ext cx="6917635" cy="664757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575718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946BE-4187-4570-A7C1-02127905C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9896" y="6031963"/>
            <a:ext cx="6554443" cy="795467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r>
              <a:rPr lang="en-GB" sz="1800" dirty="0"/>
              <a:t>#enginesoff materials reproduced with the kind permission of the Mayor of London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C6036F-950E-4C3E-869E-F2C73B58B6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522" t="28792" r="28370" b="15498"/>
          <a:stretch/>
        </p:blipFill>
        <p:spPr>
          <a:xfrm>
            <a:off x="0" y="30570"/>
            <a:ext cx="5459896" cy="68141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958077-1B1A-45AC-927E-05C6A57ECC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120" t="33236" r="21739" b="22126"/>
          <a:stretch/>
        </p:blipFill>
        <p:spPr>
          <a:xfrm>
            <a:off x="5459896" y="2025243"/>
            <a:ext cx="6792566" cy="257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048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F7B85-19DA-4088-AF7C-3B9B94955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Commuting and Active Travel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8FD421-7002-4602-9E5C-F7D872B1C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2175" y="2191304"/>
            <a:ext cx="2633870" cy="1137616"/>
          </a:xfrm>
        </p:spPr>
        <p:txBody>
          <a:bodyPr/>
          <a:lstStyle/>
          <a:p>
            <a:pPr marL="0" indent="0" algn="ctr">
              <a:buNone/>
            </a:pPr>
            <a:r>
              <a:rPr lang="en-GB" sz="4400" b="1" dirty="0"/>
              <a:t>122</a:t>
            </a:r>
            <a:r>
              <a:rPr lang="en-GB" sz="3200" dirty="0"/>
              <a:t> </a:t>
            </a:r>
            <a:r>
              <a:rPr lang="en-GB" sz="3200" b="1" dirty="0"/>
              <a:t>MtCO2e</a:t>
            </a:r>
          </a:p>
        </p:txBody>
      </p:sp>
      <p:pic>
        <p:nvPicPr>
          <p:cNvPr id="5" name="Graphic 4" descr="Car with solid fill">
            <a:extLst>
              <a:ext uri="{FF2B5EF4-FFF2-40B4-BE49-F238E27FC236}">
                <a16:creationId xmlns:a16="http://schemas.microsoft.com/office/drawing/2014/main" id="{A031C36F-ED49-46E2-B81F-9FE9D48723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71762" y="2120694"/>
            <a:ext cx="1384852" cy="1384852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833CF4D-EF9D-44C6-ABBB-9941A6F235CD}"/>
              </a:ext>
            </a:extLst>
          </p:cNvPr>
          <p:cNvSpPr txBox="1">
            <a:spLocks/>
          </p:cNvSpPr>
          <p:nvPr/>
        </p:nvSpPr>
        <p:spPr bwMode="auto">
          <a:xfrm>
            <a:off x="5375828" y="2171080"/>
            <a:ext cx="2633870" cy="1137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4400" b="1" dirty="0"/>
              <a:t>34% </a:t>
            </a:r>
            <a:r>
              <a:rPr lang="en-GB" sz="3200" dirty="0"/>
              <a:t> </a:t>
            </a:r>
            <a:r>
              <a:rPr lang="en-GB" sz="3200" b="1" dirty="0"/>
              <a:t>NOx</a:t>
            </a:r>
          </a:p>
        </p:txBody>
      </p:sp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243F9922-E16F-44A0-9477-1279C111BD75}"/>
              </a:ext>
            </a:extLst>
          </p:cNvPr>
          <p:cNvSpPr/>
          <p:nvPr/>
        </p:nvSpPr>
        <p:spPr>
          <a:xfrm rot="18888888">
            <a:off x="961955" y="2631972"/>
            <a:ext cx="400606" cy="394080"/>
          </a:xfrm>
          <a:prstGeom prst="cloudCallout">
            <a:avLst>
              <a:gd name="adj1" fmla="val 81031"/>
              <a:gd name="adj2" fmla="val 8111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A9190F1-0C05-4B40-A37E-B374286C9942}"/>
              </a:ext>
            </a:extLst>
          </p:cNvPr>
          <p:cNvSpPr txBox="1">
            <a:spLocks/>
          </p:cNvSpPr>
          <p:nvPr/>
        </p:nvSpPr>
        <p:spPr bwMode="auto">
          <a:xfrm>
            <a:off x="3056614" y="4125022"/>
            <a:ext cx="2633870" cy="674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4400" b="1" dirty="0"/>
              <a:t>15%</a:t>
            </a:r>
            <a:endParaRPr lang="en-GB" sz="3200" b="1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AEE7CDD-B04C-4593-843D-0E17FDB2F803}"/>
              </a:ext>
            </a:extLst>
          </p:cNvPr>
          <p:cNvSpPr txBox="1">
            <a:spLocks/>
          </p:cNvSpPr>
          <p:nvPr/>
        </p:nvSpPr>
        <p:spPr bwMode="auto">
          <a:xfrm>
            <a:off x="5667376" y="4105693"/>
            <a:ext cx="2633870" cy="674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4400" b="1" dirty="0"/>
              <a:t>42%</a:t>
            </a:r>
            <a:endParaRPr lang="en-GB" sz="3200" b="1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CF35919-2D27-4C1A-A817-06345351CA6D}"/>
              </a:ext>
            </a:extLst>
          </p:cNvPr>
          <p:cNvCxnSpPr>
            <a:cxnSpLocks/>
          </p:cNvCxnSpPr>
          <p:nvPr/>
        </p:nvCxnSpPr>
        <p:spPr>
          <a:xfrm>
            <a:off x="5287617" y="4442931"/>
            <a:ext cx="821635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c 14" descr="Walk with solid fill">
            <a:extLst>
              <a:ext uri="{FF2B5EF4-FFF2-40B4-BE49-F238E27FC236}">
                <a16:creationId xmlns:a16="http://schemas.microsoft.com/office/drawing/2014/main" id="{3D49B232-DCF7-427F-995C-8A37C8E9D2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3003" y="3945456"/>
            <a:ext cx="914400" cy="914400"/>
          </a:xfrm>
          <a:prstGeom prst="rect">
            <a:avLst/>
          </a:prstGeom>
        </p:spPr>
      </p:pic>
      <p:pic>
        <p:nvPicPr>
          <p:cNvPr id="17" name="Graphic 16" descr="Cycling with solid fill">
            <a:extLst>
              <a:ext uri="{FF2B5EF4-FFF2-40B4-BE49-F238E27FC236}">
                <a16:creationId xmlns:a16="http://schemas.microsoft.com/office/drawing/2014/main" id="{1EAE9E00-3B01-4495-9922-DB103AA4D7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06901" y="394545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911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01BC3-A450-49CF-BF1E-510F8D4BD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Active Travel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D2D91-B026-4D49-BC79-F59F109A9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Provide information on travel options</a:t>
            </a:r>
          </a:p>
          <a:p>
            <a:r>
              <a:rPr lang="en-GB" dirty="0"/>
              <a:t>Bike maintenance sessions</a:t>
            </a:r>
          </a:p>
          <a:p>
            <a:r>
              <a:rPr lang="en-GB" dirty="0"/>
              <a:t>Provide bike storage</a:t>
            </a:r>
          </a:p>
          <a:p>
            <a:r>
              <a:rPr lang="en-GB" dirty="0"/>
              <a:t>Provide lockers and showers for cyclists</a:t>
            </a:r>
          </a:p>
          <a:p>
            <a:r>
              <a:rPr lang="en-GB" dirty="0"/>
              <a:t>Promote walk to work week or car free day</a:t>
            </a:r>
          </a:p>
          <a:p>
            <a:r>
              <a:rPr lang="en-GB" dirty="0"/>
              <a:t>Promote clean air walking routes</a:t>
            </a:r>
          </a:p>
          <a:p>
            <a:r>
              <a:rPr lang="en-GB" dirty="0"/>
              <a:t>Run a pedometer challenge</a:t>
            </a:r>
          </a:p>
        </p:txBody>
      </p:sp>
    </p:spTree>
    <p:extLst>
      <p:ext uri="{BB962C8B-B14F-4D97-AF65-F5344CB8AC3E}">
        <p14:creationId xmlns:p14="http://schemas.microsoft.com/office/powerpoint/2010/main" val="3133195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yellow triangle sign&#10;&#10;Description automatically generated with low confidence">
            <a:extLst>
              <a:ext uri="{FF2B5EF4-FFF2-40B4-BE49-F238E27FC236}">
                <a16:creationId xmlns:a16="http://schemas.microsoft.com/office/drawing/2014/main" id="{75B6867B-1649-4A5B-90CB-E376AC6D5C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16325"/>
            <a:ext cx="2573338" cy="2257425"/>
          </a:xfrm>
          <a:prstGeom prst="rect">
            <a:avLst/>
          </a:prstGeom>
        </p:spPr>
      </p:pic>
      <p:pic>
        <p:nvPicPr>
          <p:cNvPr id="13" name="Picture 12" descr="A picture containing text, businesscard&#10;&#10;Description automatically generated">
            <a:extLst>
              <a:ext uri="{FF2B5EF4-FFF2-40B4-BE49-F238E27FC236}">
                <a16:creationId xmlns:a16="http://schemas.microsoft.com/office/drawing/2014/main" id="{61D1E0E3-EF9A-4035-860C-1C41490F34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975" y="3616325"/>
            <a:ext cx="2576513" cy="2257425"/>
          </a:xfrm>
          <a:prstGeom prst="rect">
            <a:avLst/>
          </a:prstGeom>
        </p:spPr>
      </p:pic>
      <p:pic>
        <p:nvPicPr>
          <p:cNvPr id="15" name="Picture 14" descr="A picture containing text, businesscard&#10;&#10;Description automatically generated">
            <a:extLst>
              <a:ext uri="{FF2B5EF4-FFF2-40B4-BE49-F238E27FC236}">
                <a16:creationId xmlns:a16="http://schemas.microsoft.com/office/drawing/2014/main" id="{612A8857-6B30-4CED-9C50-0D4318345E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156" y="3616323"/>
            <a:ext cx="2574925" cy="2257425"/>
          </a:xfrm>
          <a:prstGeom prst="rect">
            <a:avLst/>
          </a:prstGeom>
        </p:spPr>
      </p:pic>
      <p:pic>
        <p:nvPicPr>
          <p:cNvPr id="11" name="Picture 10" descr="A yellow triangle sign&#10;&#10;Description automatically generated with low confidence">
            <a:extLst>
              <a:ext uri="{FF2B5EF4-FFF2-40B4-BE49-F238E27FC236}">
                <a16:creationId xmlns:a16="http://schemas.microsoft.com/office/drawing/2014/main" id="{B49CADBE-5CFC-4642-823A-4EE6452FF4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925" y="3616324"/>
            <a:ext cx="2576513" cy="22574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04D0A7-CF9D-420D-B25A-DCBAB77A4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734175" cy="1325563"/>
          </a:xfrm>
        </p:spPr>
        <p:txBody>
          <a:bodyPr wrap="square" anchor="ctr">
            <a:normAutofit/>
          </a:bodyPr>
          <a:lstStyle/>
          <a:p>
            <a:r>
              <a:rPr lang="en-GB" dirty="0"/>
              <a:t>The Clean Air Business Scheme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31871B5-37FC-4C86-85E9-959349C2E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GB" altLang="en-US" dirty="0"/>
              <a:t>Choose from:</a:t>
            </a:r>
          </a:p>
          <a:p>
            <a:pPr lvl="1" eaLnBrk="1" hangingPunct="1"/>
            <a:r>
              <a:rPr lang="en-GB" altLang="en-US" dirty="0"/>
              <a:t>14 AQ initiatives</a:t>
            </a:r>
          </a:p>
          <a:p>
            <a:pPr lvl="1" eaLnBrk="1" hangingPunct="1"/>
            <a:r>
              <a:rPr lang="en-GB" altLang="en-US" dirty="0"/>
              <a:t>76 travel initiatives</a:t>
            </a:r>
          </a:p>
          <a:p>
            <a:pPr lvl="1" eaLnBrk="1" hangingPunct="1"/>
            <a:r>
              <a:rPr lang="en-GB" altLang="en-US" dirty="0"/>
              <a:t>29 supporting initiatives</a:t>
            </a:r>
          </a:p>
        </p:txBody>
      </p:sp>
    </p:spTree>
    <p:extLst>
      <p:ext uri="{BB962C8B-B14F-4D97-AF65-F5344CB8AC3E}">
        <p14:creationId xmlns:p14="http://schemas.microsoft.com/office/powerpoint/2010/main" val="5606303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F805F-E2F8-4A9F-B995-2FDC7E8F1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3256" y="1666599"/>
            <a:ext cx="9445487" cy="3276462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GB" sz="2800" dirty="0">
                <a:effectLst/>
                <a:cs typeface="Times New Roman" panose="02020603050405020304" pitchFamily="18" charset="0"/>
              </a:rPr>
              <a:t>To sign up fo</a:t>
            </a:r>
            <a:r>
              <a:rPr lang="en-GB" sz="2800" dirty="0">
                <a:cs typeface="Times New Roman" panose="02020603050405020304" pitchFamily="18" charset="0"/>
              </a:rPr>
              <a:t>r Clean Air Businesses in West Suffolk or for active travel support in Suffolk: </a:t>
            </a:r>
            <a:r>
              <a:rPr lang="en-GB" sz="2800" u="sng" dirty="0">
                <a:solidFill>
                  <a:srgbClr val="0563C1"/>
                </a:solidFill>
                <a:effectLst/>
                <a:cs typeface="Times New Roman" panose="02020603050405020304" pitchFamily="18" charset="0"/>
                <a:hlinkClick r:id="rId2"/>
              </a:rPr>
              <a:t>thewaytogosuffolk@suffolk.gov.uk</a:t>
            </a:r>
            <a:endParaRPr lang="en-GB" sz="2800" u="sng" dirty="0">
              <a:solidFill>
                <a:srgbClr val="0563C1"/>
              </a:solidFill>
              <a:effectLst/>
              <a:cs typeface="Times New Roman" panose="02020603050405020304" pitchFamily="18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GB" sz="2800" u="sng" dirty="0">
              <a:solidFill>
                <a:srgbClr val="0563C1"/>
              </a:solidFill>
              <a:cs typeface="Times New Roman" panose="02020603050405020304" pitchFamily="18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GB" sz="2800" dirty="0">
                <a:cs typeface="Times New Roman" panose="02020603050405020304" pitchFamily="18" charset="0"/>
              </a:rPr>
              <a:t>For any air quality questions:</a:t>
            </a:r>
            <a:endParaRPr lang="en-GB" sz="2800" dirty="0">
              <a:effectLst/>
              <a:cs typeface="Times New Roman" panose="02020603050405020304" pitchFamily="18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GB" sz="2800" dirty="0">
                <a:hlinkClick r:id="rId3"/>
              </a:rPr>
              <a:t>elysia.scully@westsuffolk.gov.uk</a:t>
            </a:r>
            <a:endParaRPr lang="en-GB" sz="2800" dirty="0"/>
          </a:p>
          <a:p>
            <a:pPr marL="0" indent="0" algn="ctr">
              <a:lnSpc>
                <a:spcPct val="150000"/>
              </a:lnSpc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974630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TEMPLATE.pot [Read-Only] [Compatibility Mode]" id="{D772157E-C914-4942-A5C4-FB47A8B7CE09}" vid="{AFF1C7E2-1485-402D-9FF2-C11F7CC73A6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WSC Powerpoint template 2019 Feb</Template>
  <TotalTime>716</TotalTime>
  <Words>972</Words>
  <Application>Microsoft Office PowerPoint</Application>
  <PresentationFormat>Widescreen</PresentationFormat>
  <Paragraphs>166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Symbol</vt:lpstr>
      <vt:lpstr>Verdana</vt:lpstr>
      <vt:lpstr>Office Theme</vt:lpstr>
      <vt:lpstr>Air Quality and Your Business</vt:lpstr>
      <vt:lpstr>Air Pollution is a Public Health Emergency</vt:lpstr>
      <vt:lpstr>Reducing common air pollutants will improve your employee’s health and reduce sick leave…</vt:lpstr>
      <vt:lpstr>Pollutants and Sources</vt:lpstr>
      <vt:lpstr>Pollutants and Sources</vt:lpstr>
      <vt:lpstr>Hierarchy for Improving AQ</vt:lpstr>
      <vt:lpstr>Nitrogen Dioxide</vt:lpstr>
      <vt:lpstr>Particulate Matter</vt:lpstr>
      <vt:lpstr>Volatile Organic Compounds (VOCs)</vt:lpstr>
      <vt:lpstr>Carbon Monoxide (CO)</vt:lpstr>
      <vt:lpstr>Ozone</vt:lpstr>
      <vt:lpstr>Vehicle Idling </vt:lpstr>
      <vt:lpstr>PowerPoint Presentation</vt:lpstr>
      <vt:lpstr>PowerPoint Presentation</vt:lpstr>
      <vt:lpstr>Commuting and Active Travel </vt:lpstr>
      <vt:lpstr>Active Travel Actions</vt:lpstr>
      <vt:lpstr>The Clean Air Business Scheme</vt:lpstr>
      <vt:lpstr>PowerPoint Presentation</vt:lpstr>
    </vt:vector>
  </TitlesOfParts>
  <Company>West Suffolk Councils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Scully, Elysia</dc:creator>
  <cp:lastModifiedBy>Scully, Elysia</cp:lastModifiedBy>
  <cp:revision>16</cp:revision>
  <dcterms:created xsi:type="dcterms:W3CDTF">2019-02-06T11:36:56Z</dcterms:created>
  <dcterms:modified xsi:type="dcterms:W3CDTF">2022-06-01T16:28:16Z</dcterms:modified>
</cp:coreProperties>
</file>