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8" r:id="rId3"/>
    <p:sldId id="256" r:id="rId4"/>
    <p:sldId id="257" r:id="rId5"/>
    <p:sldId id="258" r:id="rId6"/>
    <p:sldId id="259" r:id="rId7"/>
    <p:sldId id="269" r:id="rId8"/>
    <p:sldId id="261" r:id="rId9"/>
    <p:sldId id="272" r:id="rId10"/>
    <p:sldId id="271" r:id="rId11"/>
    <p:sldId id="266" r:id="rId1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a Muntingh (RIN - Staff)" initials="EM(-S" lastIdx="1" clrIdx="0">
    <p:extLst>
      <p:ext uri="{19B8F6BF-5375-455C-9EA6-DF929625EA0E}">
        <p15:presenceInfo xmlns:p15="http://schemas.microsoft.com/office/powerpoint/2012/main" userId="S-1-5-21-1202660629-790525478-1417001333-3428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931"/>
    <a:srgbClr val="7CBF33"/>
    <a:srgbClr val="82C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0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28T08:42:31.966" idx="1">
    <p:pos x="10" y="10"/>
    <p:text>Does that last sentence work?</p:text>
    <p:extLst>
      <p:ext uri="{C676402C-5697-4E1C-873F-D02D1690AC5C}">
        <p15:threadingInfo xmlns:p15="http://schemas.microsoft.com/office/powerpoint/2012/main" timeZoneBias="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55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79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8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06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25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3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9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19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78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52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9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4050836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820" y="6180344"/>
            <a:ext cx="1483008" cy="4670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9" y="6179419"/>
            <a:ext cx="2089409" cy="46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101" y="6179419"/>
            <a:ext cx="1504620" cy="46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995" y="6179419"/>
            <a:ext cx="780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2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159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00870"/>
            <a:ext cx="6347715" cy="182658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163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60589"/>
            <a:ext cx="3088109" cy="388077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693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674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79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929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98604"/>
            <a:ext cx="2790182" cy="1278466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6" y="514927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89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879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67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5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6918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73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63331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9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70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577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2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2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29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EDED7-26B3-4778-AB9E-4E28440FD1AD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2ABA7-C845-4438-9337-2A5100841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08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6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5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221BF-FDF4-49AB-AE61-A79BB62CC9A7}" type="datetimeFigureOut">
              <a:rPr lang="en-GB" smtClean="0"/>
              <a:t>18/01/2022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5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7" y="604136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633F058F-15F9-49C5-9CEE-AABE8C1F44DF}" type="slidenum">
              <a:rPr lang="en-GB" smtClean="0"/>
              <a:t>‹#›</a:t>
            </a:fld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5" y="128977"/>
            <a:ext cx="1526360" cy="4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3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10" Type="http://schemas.openxmlformats.org/officeDocument/2006/relationships/hyperlink" Target="mailto:s.myhill@uea.ac.uk" TargetMode="External"/><Relationship Id="rId4" Type="http://schemas.openxmlformats.org/officeDocument/2006/relationships/image" Target="../media/image29.png"/><Relationship Id="rId9" Type="http://schemas.openxmlformats.org/officeDocument/2006/relationships/hyperlink" Target="mailto:lcif@uea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9400" y="0"/>
              <a:ext cx="4834600" cy="6858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34600" cy="6858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189" y="0"/>
              <a:ext cx="4834600" cy="6858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487" y="0"/>
              <a:ext cx="4834600" cy="6858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4700" y="0"/>
              <a:ext cx="4834600" cy="6858000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700" y="0"/>
            <a:ext cx="4834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8" b="4"/>
          <a:stretch/>
        </p:blipFill>
        <p:spPr>
          <a:xfrm>
            <a:off x="0" y="362826"/>
            <a:ext cx="9144000" cy="6132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" t="31503" r="40304" b="26013"/>
          <a:stretch/>
        </p:blipFill>
        <p:spPr>
          <a:xfrm>
            <a:off x="4778735" y="466725"/>
            <a:ext cx="3231789" cy="3933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45459" y="1057274"/>
            <a:ext cx="276506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600" dirty="0" smtClean="0">
                <a:solidFill>
                  <a:schemeClr val="bg1"/>
                </a:solidFill>
                <a:latin typeface="Brandon Text Light" panose="020B0303020203060203" pitchFamily="34" charset="0"/>
              </a:rPr>
              <a:t>Since 2010 UEA has been making equity investments into selected businesses in the region through the Low Carbon Innovation Fund (LCIF).</a:t>
            </a:r>
          </a:p>
          <a:p>
            <a:pPr>
              <a:spcAft>
                <a:spcPts val="1200"/>
              </a:spcAft>
            </a:pPr>
            <a:r>
              <a:rPr lang="en-GB" sz="1600" dirty="0" smtClean="0">
                <a:solidFill>
                  <a:schemeClr val="bg1"/>
                </a:solidFill>
                <a:latin typeface="Brandon Text Light" panose="020B0303020203060203" pitchFamily="34" charset="0"/>
              </a:rPr>
              <a:t>We’ve now partnered with Norfolk County Council to support  commercially viable, environmentally sustainable enterprises with a vision to grow.</a:t>
            </a:r>
          </a:p>
          <a:p>
            <a:pPr>
              <a:spcAft>
                <a:spcPts val="1200"/>
              </a:spcAft>
            </a:pPr>
            <a:r>
              <a:rPr lang="en-GB" sz="1600" dirty="0" smtClean="0">
                <a:solidFill>
                  <a:schemeClr val="bg1"/>
                </a:solidFill>
                <a:latin typeface="Brandon Text Light" panose="020B0303020203060203" pitchFamily="34" charset="0"/>
              </a:rPr>
              <a:t>Active across Norfolk, Suffolk, Cambridgeshire, Peterborough and Herts.</a:t>
            </a:r>
            <a:endParaRPr lang="en-GB" sz="1600" dirty="0">
              <a:solidFill>
                <a:schemeClr val="bg1"/>
              </a:solidFill>
              <a:latin typeface="Brandon Text Light" panose="020B0303020203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07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6" b="198"/>
          <a:stretch/>
        </p:blipFill>
        <p:spPr>
          <a:xfrm>
            <a:off x="0" y="369000"/>
            <a:ext cx="9144000" cy="6120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844341" y="320232"/>
            <a:ext cx="3787595" cy="6438934"/>
            <a:chOff x="4844341" y="320232"/>
            <a:chExt cx="3787595" cy="6438934"/>
          </a:xfrm>
        </p:grpSpPr>
        <p:sp>
          <p:nvSpPr>
            <p:cNvPr id="3" name="Rectangle 2"/>
            <p:cNvSpPr/>
            <p:nvPr/>
          </p:nvSpPr>
          <p:spPr>
            <a:xfrm>
              <a:off x="4988009" y="463296"/>
              <a:ext cx="3643927" cy="5327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844341" y="320232"/>
              <a:ext cx="3681984" cy="2194560"/>
              <a:chOff x="650293" y="548640"/>
              <a:chExt cx="3681984" cy="219456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267" t="18102" r="6467" b="48070"/>
              <a:stretch/>
            </p:blipFill>
            <p:spPr>
              <a:xfrm>
                <a:off x="650293" y="548640"/>
                <a:ext cx="3681984" cy="2194560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2251482" y="2097024"/>
                <a:ext cx="914400" cy="4023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4941299" y="2481072"/>
              <a:ext cx="3439299" cy="427809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The Low Carbon Innovation Fund (LCIF) is a venture capital fund, providing equity finance for businesses that are developing technologies, products and services aimed at reducing greenhouse gas emissions.</a:t>
              </a:r>
            </a:p>
            <a:p>
              <a:endParaRPr lang="en-GB" sz="1600" dirty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endParaRPr>
            </a:p>
            <a:p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LCIF co-invests alongside private sector investors such as founders, angel investors and other funds, providing finance to early and growth stage businesses.</a:t>
              </a:r>
            </a:p>
            <a:p>
              <a:endParaRPr lang="en-GB" sz="1600" dirty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endParaRPr>
            </a:p>
            <a:p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In </a:t>
              </a: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2021 </a:t>
              </a: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alone </a:t>
              </a: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we </a:t>
              </a:r>
              <a:r>
                <a:rPr lang="en-GB" sz="1600" dirty="0" smtClean="0">
                  <a:solidFill>
                    <a:schemeClr val="bg1">
                      <a:lumMod val="50000"/>
                    </a:schemeClr>
                  </a:solidFill>
                  <a:latin typeface="Brandon Text Light" panose="020B0303020203060203" pitchFamily="34" charset="0"/>
                </a:rPr>
                <a:t>invested £1.3M leveraging over £7M from the private sector.</a:t>
              </a:r>
              <a:endParaRPr lang="en-GB" sz="1600" dirty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6" b="198"/>
          <a:stretch/>
        </p:blipFill>
        <p:spPr>
          <a:xfrm>
            <a:off x="0" y="369000"/>
            <a:ext cx="9144000" cy="612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50205" y="369000"/>
            <a:ext cx="4439653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5" t="17257" r="1794" b="44056"/>
          <a:stretch/>
        </p:blipFill>
        <p:spPr>
          <a:xfrm>
            <a:off x="4650205" y="833448"/>
            <a:ext cx="4283242" cy="25098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4" t="57995" r="2107" b="20821"/>
          <a:stretch/>
        </p:blipFill>
        <p:spPr>
          <a:xfrm>
            <a:off x="5400591" y="3343301"/>
            <a:ext cx="2782469" cy="1374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4" t="57995" r="17487" b="20821"/>
          <a:stretch/>
        </p:blipFill>
        <p:spPr>
          <a:xfrm>
            <a:off x="6103801" y="4708882"/>
            <a:ext cx="1376048" cy="137429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103801" y="4717589"/>
            <a:ext cx="1376048" cy="1375200"/>
          </a:xfrm>
          <a:prstGeom prst="ellipse">
            <a:avLst/>
          </a:prstGeom>
          <a:solidFill>
            <a:srgbClr val="7CBF33"/>
          </a:solidFill>
          <a:ln>
            <a:solidFill>
              <a:srgbClr val="78B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 smtClean="0">
                <a:latin typeface="Brandon Text Black" panose="020B0A03020203060203" pitchFamily="34" charset="0"/>
              </a:rPr>
              <a:t>WILL INVEST</a:t>
            </a:r>
          </a:p>
          <a:p>
            <a:pPr algn="ctr"/>
            <a:endParaRPr lang="en-GB" sz="1000" dirty="0" smtClean="0">
              <a:latin typeface="Brandon Text Black" panose="020B0A03020203060203" pitchFamily="34" charset="0"/>
            </a:endParaRPr>
          </a:p>
          <a:p>
            <a:pPr algn="ctr"/>
            <a:endParaRPr lang="en-GB" sz="1000" dirty="0">
              <a:latin typeface="Brandon Text Black" panose="020B0A03020203060203" pitchFamily="34" charset="0"/>
            </a:endParaRPr>
          </a:p>
          <a:p>
            <a:pPr algn="ctr"/>
            <a:endParaRPr lang="en-GB" sz="1000" dirty="0" smtClean="0">
              <a:latin typeface="Brandon Text Black" panose="020B0A03020203060203" pitchFamily="34" charset="0"/>
            </a:endParaRPr>
          </a:p>
          <a:p>
            <a:pPr algn="ctr"/>
            <a:endParaRPr lang="en-GB" sz="1000" dirty="0">
              <a:latin typeface="Brandon Text Black" panose="020B0A03020203060203" pitchFamily="34" charset="0"/>
            </a:endParaRPr>
          </a:p>
          <a:p>
            <a:pPr algn="ctr"/>
            <a:r>
              <a:rPr lang="en-GB" sz="1000" b="1" dirty="0" smtClean="0">
                <a:latin typeface="Brandon Text Medium" panose="020B0603020203060203" pitchFamily="34" charset="0"/>
              </a:rPr>
              <a:t>more by</a:t>
            </a:r>
          </a:p>
          <a:p>
            <a:pPr algn="ctr"/>
            <a:r>
              <a:rPr lang="en-GB" sz="1000" b="1" dirty="0" smtClean="0">
                <a:latin typeface="Brandon Text Medium" panose="020B0603020203060203" pitchFamily="34" charset="0"/>
              </a:rPr>
              <a:t> 2024</a:t>
            </a:r>
            <a:endParaRPr lang="en-GB" sz="1000" b="1" dirty="0">
              <a:latin typeface="Brandon Text Medium" panose="020B060302020306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0620" y="4980528"/>
            <a:ext cx="15424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600" dirty="0" smtClean="0">
                <a:solidFill>
                  <a:schemeClr val="bg1"/>
                </a:solidFill>
                <a:latin typeface="Brandon Text Black" panose="020B0A03020203060203" pitchFamily="34" charset="0"/>
              </a:rPr>
              <a:t>£11m</a:t>
            </a:r>
            <a:endParaRPr lang="en-GB" sz="4600" dirty="0">
              <a:solidFill>
                <a:schemeClr val="bg1"/>
              </a:solidFill>
              <a:latin typeface="Brandon Text Black" panose="020B0A03020203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9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6" b="198"/>
          <a:stretch/>
        </p:blipFill>
        <p:spPr>
          <a:xfrm>
            <a:off x="0" y="369000"/>
            <a:ext cx="9144000" cy="612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/>
          <p:cNvSpPr/>
          <p:nvPr/>
        </p:nvSpPr>
        <p:spPr>
          <a:xfrm>
            <a:off x="4572000" y="551327"/>
            <a:ext cx="4437888" cy="58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FutureNov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637" y="644590"/>
            <a:ext cx="2187033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Spark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098" y="556049"/>
            <a:ext cx="1421794" cy="9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Green LDS Logo PNG Forma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536" y="1277591"/>
            <a:ext cx="1580976" cy="103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 descr="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988" y="1457715"/>
            <a:ext cx="2154677" cy="67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0" name="Picture 6" descr="enLight logo-T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3" b="17593"/>
          <a:stretch>
            <a:fillRect/>
          </a:stretch>
        </p:blipFill>
        <p:spPr bwMode="auto">
          <a:xfrm>
            <a:off x="4572000" y="2218944"/>
            <a:ext cx="2295069" cy="9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1" name="Picture 7" descr="Solar for Schools landscap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036" y="5769678"/>
            <a:ext cx="1981138" cy="347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2" name="Picture 8" descr="Ablatu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760" y="3256480"/>
            <a:ext cx="1542776" cy="104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BreathingBuildings_4col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623" y="4455858"/>
            <a:ext cx="1756117" cy="45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4" name="Picture 10" descr="geo_logo_colou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672" y="2372970"/>
            <a:ext cx="1830220" cy="66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5" name="Picture 11" descr="push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0" b="9880"/>
          <a:stretch>
            <a:fillRect/>
          </a:stretch>
        </p:blipFill>
        <p:spPr bwMode="auto">
          <a:xfrm>
            <a:off x="5898556" y="3180986"/>
            <a:ext cx="1091578" cy="1122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6" name="Picture 12" descr="TeraView_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720" y="5054712"/>
            <a:ext cx="2608062" cy="53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7" name="Picture 13" descr="WTL-Final-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042" y="5710040"/>
            <a:ext cx="1675280" cy="41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720" y="3391666"/>
            <a:ext cx="1154836" cy="60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113" y="4561251"/>
            <a:ext cx="1049609" cy="946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7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1781" y="-83128"/>
            <a:ext cx="12725656" cy="71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6" b="198"/>
          <a:stretch/>
        </p:blipFill>
        <p:spPr>
          <a:xfrm>
            <a:off x="0" y="405576"/>
            <a:ext cx="9144000" cy="612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0703" y="5969814"/>
            <a:ext cx="8452021" cy="308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5548183" y="2900136"/>
            <a:ext cx="274320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Your company must fall within the EU definition of Small and Medium-sized Enterprises (SMEs).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6181" y="2814792"/>
            <a:ext cx="2743201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Your business should be planning for growth and have a strong business plan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6181" y="3624712"/>
            <a:ext cx="2743201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need to be prepared to sell equity in the company.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6181" y="4233258"/>
            <a:ext cx="274320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must be an SME operating in the European Regional Development Fund (ERDF) approved eligible categories.*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6518" y="3105989"/>
            <a:ext cx="4396206" cy="3319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548183" y="2389662"/>
            <a:ext cx="2743201" cy="1708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are developing or producing technologies, products or services which will have a beneficial and measureable impact on the environment by cutting GHG emissions.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3" t="38587" r="39799" b="53709"/>
          <a:stretch/>
        </p:blipFill>
        <p:spPr>
          <a:xfrm>
            <a:off x="5011735" y="3984181"/>
            <a:ext cx="499872" cy="49987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48183" y="4072535"/>
            <a:ext cx="274320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have a viable business plan.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3" t="38587" r="39799" b="53709"/>
          <a:stretch/>
        </p:blipFill>
        <p:spPr>
          <a:xfrm>
            <a:off x="5005639" y="4507334"/>
            <a:ext cx="499872" cy="4998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542087" y="4480271"/>
            <a:ext cx="2743201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have a strong and capable team.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3" t="38587" r="39799" b="53709"/>
          <a:stretch/>
        </p:blipFill>
        <p:spPr>
          <a:xfrm>
            <a:off x="5005639" y="5052146"/>
            <a:ext cx="499872" cy="49987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42087" y="5025083"/>
            <a:ext cx="2743201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500" dirty="0" smtClean="0">
                <a:solidFill>
                  <a:schemeClr val="bg1">
                    <a:lumMod val="50000"/>
                  </a:schemeClr>
                </a:solidFill>
                <a:latin typeface="Brandon Text Light" panose="020B0303020203060203" pitchFamily="34" charset="0"/>
              </a:rPr>
              <a:t>You have the ability to raise co-investment from private sector angels or funds.</a:t>
            </a:r>
            <a:endParaRPr lang="en-GB" sz="1500" dirty="0">
              <a:solidFill>
                <a:schemeClr val="bg1">
                  <a:lumMod val="50000"/>
                </a:schemeClr>
              </a:solidFill>
              <a:latin typeface="Brandon Text Light" panose="020B0303020203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007" y="321541"/>
            <a:ext cx="3488867" cy="1002146"/>
          </a:xfrm>
        </p:spPr>
        <p:txBody>
          <a:bodyPr/>
          <a:lstStyle/>
          <a:p>
            <a:r>
              <a:rPr lang="en-GB" sz="3000" b="1" dirty="0"/>
              <a:t>Key aspects of LCIF2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00007" y="1505528"/>
            <a:ext cx="5957309" cy="4165600"/>
          </a:xfrm>
        </p:spPr>
        <p:txBody>
          <a:bodyPr>
            <a:normAutofit fontScale="77500" lnSpcReduction="20000"/>
          </a:bodyPr>
          <a:lstStyle/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Early stage businesses </a:t>
            </a:r>
            <a:r>
              <a:rPr lang="en-GB" sz="2300" dirty="0" smtClean="0"/>
              <a:t>are supported </a:t>
            </a:r>
            <a:r>
              <a:rPr lang="en-GB" sz="2300" dirty="0"/>
              <a:t>through first round of investment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Small public sector investments at early stage bring professionalism and de-risk the opportunity 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Provides assurance to private sector investors – leveraging higher proportions of co-investment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LCIF2 provides experienced </a:t>
            </a:r>
            <a:r>
              <a:rPr lang="en-GB" sz="2300" dirty="0" smtClean="0"/>
              <a:t>NED </a:t>
            </a:r>
            <a:r>
              <a:rPr lang="en-GB" sz="2300" dirty="0"/>
              <a:t>to all portfolio businesses – wide networks of experienced and sector specialists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Patient capital – help to raise in future rounds – follow-on investments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Increases the chances of success of cutting edge technologies in the region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300" dirty="0"/>
              <a:t>Growth in the Green Economy and a key project in the journey to Net Zero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endParaRPr lang="en-GB" sz="2100" dirty="0"/>
          </a:p>
          <a:p>
            <a:pPr algn="l"/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1551087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007" y="266123"/>
            <a:ext cx="2999339" cy="1002146"/>
          </a:xfrm>
        </p:spPr>
        <p:txBody>
          <a:bodyPr/>
          <a:lstStyle/>
          <a:p>
            <a:r>
              <a:rPr lang="en-GB" sz="3000" b="1" dirty="0" smtClean="0"/>
              <a:t>Applicant criteria</a:t>
            </a:r>
            <a:endParaRPr lang="en-GB" sz="3000" b="1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00007" y="1560946"/>
            <a:ext cx="5957309" cy="3157106"/>
          </a:xfrm>
        </p:spPr>
        <p:txBody>
          <a:bodyPr>
            <a:normAutofit fontScale="85000" lnSpcReduction="20000"/>
          </a:bodyPr>
          <a:lstStyle/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SMEs registered in England with a base in Norfolk, Suffolk, </a:t>
            </a:r>
            <a:r>
              <a:rPr lang="en-GB" sz="2100" dirty="0" err="1"/>
              <a:t>Cambs</a:t>
            </a:r>
            <a:r>
              <a:rPr lang="en-GB" sz="2100" dirty="0"/>
              <a:t>, Peterborough or Herts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Developing or selling more energy or resource efficient technologies/products/services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Carbon </a:t>
            </a:r>
            <a:r>
              <a:rPr lang="en-GB" sz="2100" dirty="0" smtClean="0"/>
              <a:t>savings </a:t>
            </a:r>
            <a:r>
              <a:rPr lang="en-GB" sz="2100" dirty="0"/>
              <a:t>that </a:t>
            </a:r>
            <a:r>
              <a:rPr lang="en-GB" sz="2100" dirty="0" smtClean="0"/>
              <a:t>are measurable</a:t>
            </a:r>
            <a:endParaRPr lang="en-GB" sz="2100" dirty="0"/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Sector agnostic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Sensible valuations that will also attract angel or venture capital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/>
              <a:t>Capable management </a:t>
            </a:r>
            <a:r>
              <a:rPr lang="en-GB" sz="2100" dirty="0" smtClean="0"/>
              <a:t>teams</a:t>
            </a:r>
          </a:p>
          <a:p>
            <a:pPr marL="214313" indent="-214313" algn="l">
              <a:buFont typeface="Arial" panose="020B0604020202020204" pitchFamily="34" charset="0"/>
              <a:buChar char="•"/>
            </a:pPr>
            <a:r>
              <a:rPr lang="en-GB" sz="2100" dirty="0" smtClean="0"/>
              <a:t>Actively seeking applications of £25-£50k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3194311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00" y="0"/>
            <a:ext cx="48346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346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9" y="0"/>
            <a:ext cx="48346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87" y="0"/>
            <a:ext cx="48346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5"/>
          <a:stretch/>
        </p:blipFill>
        <p:spPr>
          <a:xfrm>
            <a:off x="2154700" y="673774"/>
            <a:ext cx="4834600" cy="61601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9232" y="962526"/>
            <a:ext cx="8205536" cy="4740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01" y="5174998"/>
            <a:ext cx="603000" cy="36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5" y="5174998"/>
            <a:ext cx="1607236" cy="3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39" y="5174998"/>
            <a:ext cx="1157400" cy="3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438" y="5199062"/>
            <a:ext cx="1583212" cy="36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24" y="5174998"/>
            <a:ext cx="1153256" cy="36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465" y="5199062"/>
            <a:ext cx="1155789" cy="36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00094" y="1418801"/>
            <a:ext cx="3479927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GB" sz="4000" b="1" dirty="0" smtClean="0">
                <a:latin typeface="Brandon Text Black" panose="020B0A03020203060203" pitchFamily="34" charset="0"/>
              </a:rPr>
              <a:t>CONTACT</a:t>
            </a:r>
          </a:p>
          <a:p>
            <a:pPr algn="ctr">
              <a:spcBef>
                <a:spcPts val="1200"/>
              </a:spcBef>
              <a:spcAft>
                <a:spcPts val="2400"/>
              </a:spcAft>
            </a:pPr>
            <a:r>
              <a:rPr lang="en-GB" dirty="0" smtClean="0">
                <a:latin typeface="Brandon Text Medium" panose="020B0603020203060203" pitchFamily="34" charset="0"/>
              </a:rPr>
              <a:t>www.lcif.vc</a:t>
            </a:r>
          </a:p>
          <a:p>
            <a:pPr algn="ctr">
              <a:spcAft>
                <a:spcPts val="1200"/>
              </a:spcAft>
            </a:pPr>
            <a:r>
              <a:rPr lang="en-GB" dirty="0" smtClean="0">
                <a:latin typeface="Brandon Text Medium" panose="020B0603020203060203" pitchFamily="34" charset="0"/>
              </a:rPr>
              <a:t>Initial enquiries to </a:t>
            </a:r>
            <a:r>
              <a:rPr lang="en-GB" dirty="0" smtClean="0">
                <a:latin typeface="Brandon Text Medium" panose="020B0603020203060203" pitchFamily="34" charset="0"/>
                <a:hlinkClick r:id="rId9"/>
              </a:rPr>
              <a:t>lcif@uea.ac.uk</a:t>
            </a:r>
            <a:endParaRPr lang="en-GB" dirty="0" smtClean="0">
              <a:latin typeface="Brandon Text Medium" panose="020B0603020203060203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GB" dirty="0">
                <a:latin typeface="Brandon Text Medium" panose="020B0603020203060203" pitchFamily="34" charset="0"/>
              </a:rPr>
              <a:t>o</a:t>
            </a:r>
            <a:r>
              <a:rPr lang="en-GB" dirty="0" smtClean="0">
                <a:latin typeface="Brandon Text Medium" panose="020B0603020203060203" pitchFamily="34" charset="0"/>
              </a:rPr>
              <a:t>r to</a:t>
            </a:r>
          </a:p>
          <a:p>
            <a:pPr algn="ctr">
              <a:spcAft>
                <a:spcPts val="1200"/>
              </a:spcAft>
            </a:pPr>
            <a:r>
              <a:rPr lang="en-GB" dirty="0" smtClean="0">
                <a:latin typeface="Brandon Text Medium" panose="020B0603020203060203" pitchFamily="34" charset="0"/>
                <a:hlinkClick r:id="rId10"/>
              </a:rPr>
              <a:t>s.myhill@uea.ac.uk</a:t>
            </a:r>
            <a:endParaRPr lang="en-GB" dirty="0" smtClean="0">
              <a:latin typeface="Brandon Text Medium" panose="020B0603020203060203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GB" dirty="0" smtClean="0">
                <a:latin typeface="Brandon Text Medium" panose="020B0603020203060203" pitchFamily="34" charset="0"/>
              </a:rPr>
              <a:t>Thank you</a:t>
            </a:r>
            <a:endParaRPr lang="en-GB" dirty="0">
              <a:latin typeface="Brandon Text Medium" panose="020B0603020203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LCIF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00476B"/>
      </a:accent1>
      <a:accent2>
        <a:srgbClr val="27E158"/>
      </a:accent2>
      <a:accent3>
        <a:srgbClr val="1B75BC"/>
      </a:accent3>
      <a:accent4>
        <a:srgbClr val="27AAE1"/>
      </a:accent4>
      <a:accent5>
        <a:srgbClr val="00476B"/>
      </a:accent5>
      <a:accent6>
        <a:srgbClr val="27AAE1"/>
      </a:accent6>
      <a:hlink>
        <a:srgbClr val="1B75BC"/>
      </a:hlink>
      <a:folHlink>
        <a:srgbClr val="27E158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4386</TotalTime>
  <Words>415</Words>
  <Application>Microsoft Office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Brandon Text Black</vt:lpstr>
      <vt:lpstr>Brandon Text Light</vt:lpstr>
      <vt:lpstr>Brandon Text Medium</vt:lpstr>
      <vt:lpstr>Calibri</vt:lpstr>
      <vt:lpstr>Calibri Light</vt:lpstr>
      <vt:lpstr>Trebuchet MS</vt:lpstr>
      <vt:lpstr>Wingdings 3</vt:lpstr>
      <vt:lpstr>Office Theme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aspects of LCIF2</vt:lpstr>
      <vt:lpstr>Applicant criteria</vt:lpstr>
      <vt:lpstr>PowerPoint Presentation</vt:lpstr>
    </vt:vector>
  </TitlesOfParts>
  <Company>University of East Anglia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Muntingh (RIN - Staff)</dc:creator>
  <cp:lastModifiedBy>Saffron Myhill (RIN - Staff)</cp:lastModifiedBy>
  <cp:revision>39</cp:revision>
  <cp:lastPrinted>2020-02-27T16:15:21Z</cp:lastPrinted>
  <dcterms:created xsi:type="dcterms:W3CDTF">2019-10-09T11:46:01Z</dcterms:created>
  <dcterms:modified xsi:type="dcterms:W3CDTF">2022-01-19T10:21:18Z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-1084937522</vt:i4>
  </property>
  <property fmtid="{D5CDD505-2E9C-101B-9397-08002B2CF9AE}" pid="3" name="_NewReviewCycle">
    <vt:lpwstr/>
  </property>
  <property fmtid="{D5CDD505-2E9C-101B-9397-08002B2CF9AE}" pid="4" name="_EmailSubject">
    <vt:lpwstr>Webinar on green investments</vt:lpwstr>
  </property>
  <property fmtid="{D5CDD505-2E9C-101B-9397-08002B2CF9AE}" pid="5" name="_AuthorEmail">
    <vt:lpwstr>S.Myhill@uea.ac.uk</vt:lpwstr>
  </property>
  <property fmtid="{D5CDD505-2E9C-101B-9397-08002B2CF9AE}" pid="6" name="_AuthorEmailDisplayName">
    <vt:lpwstr>Saffron Myhill (RIN - Staff)</vt:lpwstr>
  </property>
</Properties>
</file>