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333" r:id="rId3"/>
    <p:sldId id="316" r:id="rId4"/>
    <p:sldId id="335" r:id="rId5"/>
    <p:sldId id="309" r:id="rId6"/>
    <p:sldId id="324" r:id="rId7"/>
    <p:sldId id="336" r:id="rId8"/>
    <p:sldId id="338" r:id="rId9"/>
    <p:sldId id="340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18" autoAdjust="0"/>
    <p:restoredTop sz="69918" autoAdjust="0"/>
  </p:normalViewPr>
  <p:slideViewPr>
    <p:cSldViewPr>
      <p:cViewPr varScale="1">
        <p:scale>
          <a:sx n="79" d="100"/>
          <a:sy n="79" d="100"/>
        </p:scale>
        <p:origin x="2886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80E9A4-97B2-4460-B8E0-2730C11D71F0}" type="datetimeFigureOut">
              <a:rPr lang="en-GB" smtClean="0"/>
              <a:t>20/01/2022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F28016-5035-44D8-B90D-04E14852A17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8396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F28016-5035-44D8-B90D-04E14852A17A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4252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GB" sz="1200" dirty="0"/>
              <a:t>First want to say a little about BEE Anglia.</a:t>
            </a:r>
          </a:p>
          <a:p>
            <a:pPr marL="228600" indent="-228600" algn="just">
              <a:buAutoNum type="arabicParenR"/>
            </a:pPr>
            <a:r>
              <a:rPr lang="en-GB" sz="1200" dirty="0"/>
              <a:t>ERDF funded project, providing grants and broader environmental support to businesses.</a:t>
            </a:r>
          </a:p>
          <a:p>
            <a:pPr marL="228600" indent="-228600" algn="just">
              <a:buAutoNum type="arabicParenR"/>
            </a:pPr>
            <a:r>
              <a:rPr lang="en-GB" sz="1200" dirty="0"/>
              <a:t>ERDF eligibility rules</a:t>
            </a:r>
          </a:p>
          <a:p>
            <a:pPr marL="228600" indent="-228600" algn="just">
              <a:buAutoNum type="arabicParenR"/>
            </a:pPr>
            <a:r>
              <a:rPr lang="en-GB" sz="1200" dirty="0"/>
              <a:t>What we can support is now restricted to more innovative measures with a clearly demonstrated need for funding.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397E0-8A63-45AE-B08C-8B2559B43D8E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8470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397E0-8A63-45AE-B08C-8B2559B43D8E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8111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GB" sz="1200" dirty="0"/>
              <a:t>Shows how the emphasis has changed in the past year.</a:t>
            </a:r>
          </a:p>
          <a:p>
            <a:pPr marL="0" indent="0" algn="just">
              <a:buNone/>
            </a:pPr>
            <a:r>
              <a:rPr lang="en-GB" sz="1200" dirty="0"/>
              <a:t>Now the focus on PV.  EVs and Battery Storage also become more popular.  And some newer things like heat recovery.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397E0-8A63-45AE-B08C-8B2559B43D8E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6703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GB" sz="1200" dirty="0"/>
              <a:t>We have supported a wide range of businesses and technologies.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397E0-8A63-45AE-B08C-8B2559B43D8E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2248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GB" sz="1200" dirty="0"/>
              <a:t>Bronze, Silver, Gold</a:t>
            </a:r>
          </a:p>
          <a:p>
            <a:pPr marL="0" indent="0" algn="just">
              <a:buNone/>
            </a:pPr>
            <a:endParaRPr lang="en-GB" sz="1200" dirty="0"/>
          </a:p>
          <a:p>
            <a:pPr marL="0" indent="0" algn="just">
              <a:buNone/>
            </a:pPr>
            <a:endParaRPr lang="en-GB" sz="1200" dirty="0"/>
          </a:p>
          <a:p>
            <a:pPr marL="0" indent="0" algn="just">
              <a:buNone/>
            </a:pPr>
            <a:r>
              <a:rPr lang="en-GB" sz="1200" dirty="0"/>
              <a:t>Active network – also have events…</a:t>
            </a:r>
          </a:p>
          <a:p>
            <a:pPr marL="0" indent="0" algn="just">
              <a:buNone/>
            </a:pPr>
            <a:endParaRPr lang="en-GB" sz="1200" dirty="0"/>
          </a:p>
          <a:p>
            <a:pPr marL="0" indent="0" algn="just">
              <a:buNone/>
            </a:pPr>
            <a:r>
              <a:rPr lang="en-GB" sz="1200" dirty="0"/>
              <a:t>The Charter website is freely available and has short guides to a wide range of green topics.</a:t>
            </a:r>
          </a:p>
          <a:p>
            <a:pPr marL="0" indent="0" algn="just">
              <a:buNone/>
            </a:pPr>
            <a:endParaRPr lang="en-GB" sz="1200" dirty="0"/>
          </a:p>
          <a:p>
            <a:pPr marL="0" indent="0" algn="just">
              <a:buNone/>
            </a:pPr>
            <a:r>
              <a:rPr lang="en-GB" sz="1200" dirty="0"/>
              <a:t>Other accreditations are available.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397E0-8A63-45AE-B08C-8B2559B43D8E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6919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F28016-5035-44D8-B90D-04E14852A17A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8975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397E0-8A63-45AE-B08C-8B2559B43D8E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3970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397E0-8A63-45AE-B08C-8B2559B43D8E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4611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F28016-5035-44D8-B90D-04E14852A17A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7629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B2C813E-0BF1-4915-B345-6493E2E8F7C3}" type="datetimeFigureOut">
              <a:rPr lang="en-GB" smtClean="0"/>
              <a:t>20/01/2022</a:t>
            </a:fld>
            <a:endParaRPr lang="en-GB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D7D25F3-EA67-49B0-86D5-50CD84E7E98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234475"/>
          </a:xfrm>
        </p:spPr>
        <p:txBody>
          <a:bodyPr/>
          <a:lstStyle>
            <a:lvl1pPr marL="365760" indent="-256032">
              <a:buSzPct val="100000"/>
              <a:buFontTx/>
              <a:buBlip>
                <a:blip r:embed="rId2"/>
              </a:buBlip>
              <a:defRPr/>
            </a:lvl1pPr>
            <a:lvl2pPr marL="621792" indent="-228600">
              <a:buFont typeface="Wingdings" panose="05000000000000000000" pitchFamily="2" charset="2"/>
              <a:buChar char="Ø"/>
              <a:defRPr/>
            </a:lvl2pPr>
            <a:extLst/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C813E-0BF1-4915-B345-6493E2E8F7C3}" type="datetimeFigureOut">
              <a:rPr lang="en-GB" smtClean="0"/>
              <a:t>20/01/2022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25F3-EA67-49B0-86D5-50CD84E7E98E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 rtlCol="0"/>
          <a:lstStyle/>
          <a:p>
            <a:r>
              <a:rPr kumimoji="0" lang="en-US" dirty="0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3B8010-AC37-4B84-8CE6-D945F2B60D3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2771800" cy="6208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F38FFED-E0DE-41B0-A207-F27368E2351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83174"/>
            <a:ext cx="1152128" cy="8756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C813E-0BF1-4915-B345-6493E2E8F7C3}" type="datetimeFigureOut">
              <a:rPr lang="en-GB" smtClean="0"/>
              <a:t>20/01/2022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25F3-EA67-49B0-86D5-50CD84E7E98E}" type="slidenum">
              <a:rPr lang="en-GB" smtClean="0"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C813E-0BF1-4915-B345-6493E2E8F7C3}" type="datetimeFigureOut">
              <a:rPr lang="en-GB" smtClean="0"/>
              <a:t>20/01/2022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25F3-EA67-49B0-86D5-50CD84E7E98E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C813E-0BF1-4915-B345-6493E2E8F7C3}" type="datetimeFigureOut">
              <a:rPr lang="en-GB" smtClean="0"/>
              <a:t>20/01/2022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25F3-EA67-49B0-86D5-50CD84E7E98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4B2C813E-0BF1-4915-B345-6493E2E8F7C3}" type="datetimeFigureOut">
              <a:rPr lang="en-GB" smtClean="0"/>
              <a:t>20/01/2022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25F3-EA67-49B0-86D5-50CD84E7E98E}" type="slidenum">
              <a:rPr lang="en-GB" smtClean="0"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B2C813E-0BF1-4915-B345-6493E2E8F7C3}" type="datetimeFigureOut">
              <a:rPr lang="en-GB" smtClean="0"/>
              <a:t>20/01/2022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D7D25F3-EA67-49B0-86D5-50CD84E7E98E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C813E-0BF1-4915-B345-6493E2E8F7C3}" type="datetimeFigureOut">
              <a:rPr lang="en-GB" smtClean="0"/>
              <a:t>20/01/2022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25F3-EA67-49B0-86D5-50CD84E7E98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C813E-0BF1-4915-B345-6493E2E8F7C3}" type="datetimeFigureOut">
              <a:rPr lang="en-GB" smtClean="0"/>
              <a:t>20/01/2022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25F3-EA67-49B0-86D5-50CD84E7E98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1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B2C813E-0BF1-4915-B345-6493E2E8F7C3}" type="datetimeFigureOut">
              <a:rPr lang="en-GB" smtClean="0"/>
              <a:t>20/01/2022</a:t>
            </a:fld>
            <a:endParaRPr lang="en-GB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D7D25F3-EA67-49B0-86D5-50CD84E7E98E}" type="slidenum">
              <a:rPr lang="en-GB" smtClean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100000"/>
        <a:buFontTx/>
        <a:buBlip>
          <a:blip r:embed="rId12"/>
        </a:buBlip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Wingdings" panose="05000000000000000000" pitchFamily="2" charset="2"/>
        <a:buChar char="Ø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eanglia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m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hyperlink" Target="http://www.carboncharter.org/" TargetMode="External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mp"/><Relationship Id="rId3" Type="http://schemas.openxmlformats.org/officeDocument/2006/relationships/image" Target="../media/image14.tmp"/><Relationship Id="rId7" Type="http://schemas.openxmlformats.org/officeDocument/2006/relationships/image" Target="../media/image18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tmp"/><Relationship Id="rId5" Type="http://schemas.openxmlformats.org/officeDocument/2006/relationships/image" Target="../media/image16.tmp"/><Relationship Id="rId4" Type="http://schemas.openxmlformats.org/officeDocument/2006/relationships/image" Target="../media/image15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newangliagrowthhub.co.uk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tmp"/><Relationship Id="rId4" Type="http://schemas.openxmlformats.org/officeDocument/2006/relationships/hyperlink" Target="https://newanglia.co.uk/grant/road-to-net-zero-grant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stsuffolk.gov.uk/protecting-our-environment/solar-for-business.cfm" TargetMode="External"/><Relationship Id="rId7" Type="http://schemas.openxmlformats.org/officeDocument/2006/relationships/hyperlink" Target="https://carboncharter.org/resources-grants-and-fundin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newanglia.co.uk/" TargetMode="External"/><Relationship Id="rId5" Type="http://schemas.openxmlformats.org/officeDocument/2006/relationships/hyperlink" Target="https://www.gov.uk/guidance/workplace-charging-scheme-guidance-for-applicants" TargetMode="External"/><Relationship Id="rId4" Type="http://schemas.openxmlformats.org/officeDocument/2006/relationships/hyperlink" Target="http://www.cleangrowthfund.com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carboncharter.org/contact-us/" TargetMode="External"/><Relationship Id="rId3" Type="http://schemas.openxmlformats.org/officeDocument/2006/relationships/image" Target="../media/image2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hyperlink" Target="mailto:ned.harrison@suffolk.gov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1" y="1821563"/>
            <a:ext cx="2520280" cy="812303"/>
          </a:xfrm>
        </p:spPr>
        <p:txBody>
          <a:bodyPr>
            <a:normAutofit fontScale="90000"/>
          </a:bodyPr>
          <a:lstStyle/>
          <a:p>
            <a:r>
              <a:rPr lang="en-GB" dirty="0"/>
              <a:t>BEE ANGLIA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791" y="1268760"/>
            <a:ext cx="6229070" cy="1545585"/>
          </a:xfrm>
        </p:spPr>
        <p:txBody>
          <a:bodyPr>
            <a:normAutofit/>
          </a:bodyPr>
          <a:lstStyle/>
          <a:p>
            <a:r>
              <a:rPr lang="en-GB" dirty="0"/>
              <a:t>Business Energy Efficiency Anglia</a:t>
            </a:r>
          </a:p>
          <a:p>
            <a:r>
              <a:rPr lang="en-GB" dirty="0"/>
              <a:t>‘The Energy Efficiency Hive for Norfolk &amp; Suffolk’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2771800" cy="620847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4153211F-10E6-4E45-9F60-DE4E4F1D26C0}"/>
              </a:ext>
            </a:extLst>
          </p:cNvPr>
          <p:cNvSpPr txBox="1">
            <a:spLocks/>
          </p:cNvSpPr>
          <p:nvPr/>
        </p:nvSpPr>
        <p:spPr>
          <a:xfrm>
            <a:off x="0" y="2873149"/>
            <a:ext cx="9144000" cy="2212035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Wingdings" panose="05000000000000000000" pitchFamily="2" charset="2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en-GB" dirty="0"/>
              <a:t>19</a:t>
            </a:r>
            <a:r>
              <a:rPr lang="en-GB" baseline="30000" dirty="0"/>
              <a:t>th</a:t>
            </a:r>
            <a:r>
              <a:rPr lang="en-GB" dirty="0"/>
              <a:t> January 2022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Ned Harrison – BEE Anglia Project Manager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F25320-C4D6-40BB-8804-D1120ABA51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83174"/>
            <a:ext cx="1152128" cy="87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55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194295"/>
            <a:ext cx="8229600" cy="714425"/>
          </a:xfrm>
          <a:solidFill>
            <a:srgbClr val="FBB318"/>
          </a:solidFill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Business Energy Efficiency Anglia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4294967295"/>
          </p:nvPr>
        </p:nvSpPr>
        <p:spPr>
          <a:xfrm>
            <a:off x="457200" y="1412776"/>
            <a:ext cx="8229600" cy="4464496"/>
          </a:xfrm>
        </p:spPr>
        <p:txBody>
          <a:bodyPr>
            <a:normAutofit/>
          </a:bodyPr>
          <a:lstStyle/>
          <a:p>
            <a:r>
              <a:rPr lang="en-GB" dirty="0"/>
              <a:t> Resource efficiency support to eligible SMEs</a:t>
            </a:r>
          </a:p>
          <a:p>
            <a:pPr lvl="1"/>
            <a:r>
              <a:rPr lang="en-GB" dirty="0"/>
              <a:t>SMEs (&lt;250 FTEs)</a:t>
            </a:r>
          </a:p>
          <a:p>
            <a:pPr lvl="1"/>
            <a:r>
              <a:rPr lang="en-GB" dirty="0"/>
              <a:t>Specific exclusions (agriculture; education; etc.)</a:t>
            </a:r>
          </a:p>
          <a:p>
            <a:r>
              <a:rPr lang="en-GB" dirty="0"/>
              <a:t> Grants for specific measures</a:t>
            </a:r>
          </a:p>
          <a:p>
            <a:pPr lvl="1"/>
            <a:r>
              <a:rPr lang="en-GB" dirty="0"/>
              <a:t>New criteria apply; focussing on high impact, innovative results</a:t>
            </a:r>
          </a:p>
          <a:p>
            <a:r>
              <a:rPr lang="en-GB" dirty="0"/>
              <a:t> Carbon Charter accreditations</a:t>
            </a:r>
          </a:p>
          <a:p>
            <a:r>
              <a:rPr lang="en-GB" dirty="0"/>
              <a:t> Telephone advice</a:t>
            </a:r>
          </a:p>
          <a:p>
            <a:endParaRPr lang="en-GB" dirty="0"/>
          </a:p>
          <a:p>
            <a:pPr marL="109728" indent="0" algn="ctr">
              <a:buNone/>
            </a:pPr>
            <a:r>
              <a:rPr lang="en-GB" dirty="0">
                <a:hlinkClick r:id="rId3"/>
              </a:rPr>
              <a:t>www.beeanglia.org</a:t>
            </a:r>
            <a:r>
              <a:rPr lang="en-GB" dirty="0"/>
              <a:t> / 01473 350 370</a:t>
            </a:r>
          </a:p>
        </p:txBody>
      </p:sp>
    </p:spTree>
    <p:extLst>
      <p:ext uri="{BB962C8B-B14F-4D97-AF65-F5344CB8AC3E}">
        <p14:creationId xmlns:p14="http://schemas.microsoft.com/office/powerpoint/2010/main" val="4218083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144" y="1196752"/>
            <a:ext cx="8229600" cy="1143000"/>
          </a:xfrm>
          <a:solidFill>
            <a:srgbClr val="FBB318"/>
          </a:solidFill>
        </p:spPr>
        <p:txBody>
          <a:bodyPr>
            <a:normAutofit/>
          </a:bodyPr>
          <a:lstStyle/>
          <a:p>
            <a:pPr algn="ctr"/>
            <a:r>
              <a:rPr lang="en-GB" dirty="0"/>
              <a:t>Grants Awarded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29144" y="2564905"/>
            <a:ext cx="6519120" cy="3744416"/>
          </a:xfrm>
        </p:spPr>
        <p:txBody>
          <a:bodyPr>
            <a:normAutofit/>
          </a:bodyPr>
          <a:lstStyle/>
          <a:p>
            <a:r>
              <a:rPr lang="en-GB" dirty="0"/>
              <a:t> £1.6 million since June 2016</a:t>
            </a:r>
          </a:p>
          <a:p>
            <a:pPr marL="109728" indent="0">
              <a:buNone/>
            </a:pPr>
            <a:endParaRPr lang="en-GB" dirty="0"/>
          </a:p>
          <a:p>
            <a:r>
              <a:rPr lang="en-GB" dirty="0"/>
              <a:t> 260 businesses receiving grants</a:t>
            </a:r>
          </a:p>
          <a:p>
            <a:pPr marL="109728" indent="0">
              <a:buNone/>
            </a:pPr>
            <a:endParaRPr lang="en-GB" dirty="0"/>
          </a:p>
          <a:p>
            <a:r>
              <a:rPr lang="en-GB" dirty="0"/>
              <a:t>Average savings of £3,900/ 13 tonnes CO2e per year</a:t>
            </a:r>
          </a:p>
          <a:p>
            <a:pPr marL="0" indent="0" algn="just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9ADB7ECD-DC9D-40B1-9E56-5C75DCF4F4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2564905"/>
            <a:ext cx="1728192" cy="402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436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C8EA2ABC-88AD-4CD8-91BD-C15974E4F636}"/>
              </a:ext>
            </a:extLst>
          </p:cNvPr>
          <p:cNvSpPr txBox="1">
            <a:spLocks/>
          </p:cNvSpPr>
          <p:nvPr/>
        </p:nvSpPr>
        <p:spPr>
          <a:xfrm>
            <a:off x="146529" y="188640"/>
            <a:ext cx="8861386" cy="864096"/>
          </a:xfrm>
          <a:prstGeom prst="rect">
            <a:avLst/>
          </a:prstGeom>
          <a:solidFill>
            <a:srgbClr val="FFC000"/>
          </a:solidFill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GB" dirty="0">
                <a:solidFill>
                  <a:schemeClr val="tx1"/>
                </a:solidFill>
                <a:effectLst/>
              </a:rPr>
              <a:t>Measures Supported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8EE6CD-A2B7-4EB2-80BC-174109057E8D}"/>
              </a:ext>
            </a:extLst>
          </p:cNvPr>
          <p:cNvSpPr txBox="1"/>
          <p:nvPr/>
        </p:nvSpPr>
        <p:spPr>
          <a:xfrm>
            <a:off x="5781773" y="6048264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Since June 2019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BBC739-3364-4B46-A2BB-CF3BC5AE9D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79394"/>
            <a:ext cx="7058198" cy="4669885"/>
          </a:xfrm>
          <a:prstGeom prst="rect">
            <a:avLst/>
          </a:prstGeom>
        </p:spPr>
      </p:pic>
      <p:pic>
        <p:nvPicPr>
          <p:cNvPr id="3" name="Picture 2" descr="Chart, pie chart&#10;&#10;Description automatically generated">
            <a:extLst>
              <a:ext uri="{FF2B5EF4-FFF2-40B4-BE49-F238E27FC236}">
                <a16:creationId xmlns:a16="http://schemas.microsoft.com/office/drawing/2014/main" id="{91FC0511-F19F-4C69-8891-7FE41AD0D0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1372023"/>
            <a:ext cx="4291899" cy="461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6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C8EA2ABC-88AD-4CD8-91BD-C15974E4F636}"/>
              </a:ext>
            </a:extLst>
          </p:cNvPr>
          <p:cNvSpPr txBox="1">
            <a:spLocks/>
          </p:cNvSpPr>
          <p:nvPr/>
        </p:nvSpPr>
        <p:spPr>
          <a:xfrm>
            <a:off x="146529" y="188640"/>
            <a:ext cx="8861386" cy="864096"/>
          </a:xfrm>
          <a:prstGeom prst="rect">
            <a:avLst/>
          </a:prstGeom>
          <a:solidFill>
            <a:srgbClr val="FFC000"/>
          </a:solidFill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GB" dirty="0">
                <a:solidFill>
                  <a:schemeClr val="tx1"/>
                </a:solidFill>
                <a:effectLst/>
              </a:rPr>
              <a:t>Some of the Grants Awarded</a:t>
            </a:r>
          </a:p>
        </p:txBody>
      </p:sp>
      <p:sp>
        <p:nvSpPr>
          <p:cNvPr id="9" name="Scroll: Horizontal 8">
            <a:extLst>
              <a:ext uri="{FF2B5EF4-FFF2-40B4-BE49-F238E27FC236}">
                <a16:creationId xmlns:a16="http://schemas.microsoft.com/office/drawing/2014/main" id="{8DD8F3EA-D1E6-4DD4-A59E-7ACED6CCB740}"/>
              </a:ext>
            </a:extLst>
          </p:cNvPr>
          <p:cNvSpPr/>
          <p:nvPr/>
        </p:nvSpPr>
        <p:spPr>
          <a:xfrm rot="21251716">
            <a:off x="167497" y="1618117"/>
            <a:ext cx="4203732" cy="2823416"/>
          </a:xfrm>
          <a:prstGeom prst="horizont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>
                <a:solidFill>
                  <a:schemeClr val="tx1"/>
                </a:solidFill>
              </a:rPr>
              <a:t>Essential Care (Organics) Ltd</a:t>
            </a:r>
          </a:p>
          <a:p>
            <a:r>
              <a:rPr lang="en-GB" sz="1400" dirty="0">
                <a:solidFill>
                  <a:schemeClr val="tx1"/>
                </a:solidFill>
              </a:rPr>
              <a:t>£3,700 towards roof insulation, LED lighting and automatic lighting controls </a:t>
            </a:r>
          </a:p>
          <a:p>
            <a:endParaRPr lang="en-GB" sz="1400" dirty="0">
              <a:solidFill>
                <a:schemeClr val="tx1"/>
              </a:solidFill>
            </a:endParaRPr>
          </a:p>
          <a:p>
            <a:r>
              <a:rPr lang="en-GB" sz="1400" dirty="0">
                <a:solidFill>
                  <a:schemeClr val="tx1"/>
                </a:solidFill>
              </a:rPr>
              <a:t>Estimated savings 9.7tCO</a:t>
            </a:r>
            <a:r>
              <a:rPr lang="en-GB" sz="1400" baseline="-25000" dirty="0">
                <a:solidFill>
                  <a:schemeClr val="tx1"/>
                </a:solidFill>
              </a:rPr>
              <a:t>2</a:t>
            </a:r>
            <a:r>
              <a:rPr lang="en-GB" sz="1400" dirty="0">
                <a:solidFill>
                  <a:schemeClr val="tx1"/>
                </a:solidFill>
              </a:rPr>
              <a:t>e per year,</a:t>
            </a:r>
          </a:p>
          <a:p>
            <a:r>
              <a:rPr lang="en-GB" sz="1400" dirty="0">
                <a:solidFill>
                  <a:schemeClr val="tx1"/>
                </a:solidFill>
              </a:rPr>
              <a:t>plus cost savings of over £2,000</a:t>
            </a:r>
          </a:p>
        </p:txBody>
      </p:sp>
      <p:sp>
        <p:nvSpPr>
          <p:cNvPr id="10" name="Scroll: Horizontal 9">
            <a:extLst>
              <a:ext uri="{FF2B5EF4-FFF2-40B4-BE49-F238E27FC236}">
                <a16:creationId xmlns:a16="http://schemas.microsoft.com/office/drawing/2014/main" id="{DD2D8CD6-3E2D-4845-8078-912AC2F6022C}"/>
              </a:ext>
            </a:extLst>
          </p:cNvPr>
          <p:cNvSpPr/>
          <p:nvPr/>
        </p:nvSpPr>
        <p:spPr>
          <a:xfrm rot="21190442">
            <a:off x="288291" y="4316285"/>
            <a:ext cx="4162134" cy="2294005"/>
          </a:xfrm>
          <a:prstGeom prst="horizont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>
                <a:solidFill>
                  <a:schemeClr val="tx1"/>
                </a:solidFill>
              </a:rPr>
              <a:t>The Brook Inn</a:t>
            </a:r>
          </a:p>
          <a:p>
            <a:r>
              <a:rPr lang="en-GB" sz="1400" dirty="0">
                <a:solidFill>
                  <a:schemeClr val="tx1"/>
                </a:solidFill>
              </a:rPr>
              <a:t>£2,500 for insulation and double glazing</a:t>
            </a:r>
          </a:p>
          <a:p>
            <a:endParaRPr lang="en-GB" sz="1400" dirty="0">
              <a:solidFill>
                <a:schemeClr val="tx1"/>
              </a:solidFill>
            </a:endParaRPr>
          </a:p>
          <a:p>
            <a:r>
              <a:rPr lang="en-GB" sz="1400" dirty="0">
                <a:solidFill>
                  <a:schemeClr val="tx1"/>
                </a:solidFill>
              </a:rPr>
              <a:t>Estimated saving 9tCO</a:t>
            </a:r>
            <a:r>
              <a:rPr lang="en-GB" sz="1400" baseline="-25000" dirty="0">
                <a:solidFill>
                  <a:schemeClr val="tx1"/>
                </a:solidFill>
              </a:rPr>
              <a:t>2</a:t>
            </a:r>
            <a:r>
              <a:rPr lang="en-GB" sz="1400" dirty="0">
                <a:solidFill>
                  <a:schemeClr val="tx1"/>
                </a:solidFill>
              </a:rPr>
              <a:t>e per year, </a:t>
            </a:r>
          </a:p>
          <a:p>
            <a:r>
              <a:rPr lang="en-GB" sz="1400" dirty="0">
                <a:solidFill>
                  <a:schemeClr val="tx1"/>
                </a:solidFill>
              </a:rPr>
              <a:t>plus cost savings of £1,700</a:t>
            </a:r>
          </a:p>
        </p:txBody>
      </p:sp>
      <p:sp>
        <p:nvSpPr>
          <p:cNvPr id="12" name="Scroll: Horizontal 11">
            <a:extLst>
              <a:ext uri="{FF2B5EF4-FFF2-40B4-BE49-F238E27FC236}">
                <a16:creationId xmlns:a16="http://schemas.microsoft.com/office/drawing/2014/main" id="{BE1023BA-FA50-4741-AC4B-CD134F4F4648}"/>
              </a:ext>
            </a:extLst>
          </p:cNvPr>
          <p:cNvSpPr/>
          <p:nvPr/>
        </p:nvSpPr>
        <p:spPr>
          <a:xfrm rot="375556">
            <a:off x="4777853" y="1477310"/>
            <a:ext cx="4209316" cy="2685390"/>
          </a:xfrm>
          <a:prstGeom prst="horizontalScroll">
            <a:avLst>
              <a:gd name="adj" fmla="val 1292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>
                <a:solidFill>
                  <a:schemeClr val="tx1"/>
                </a:solidFill>
              </a:rPr>
              <a:t>Kiezebrink UK</a:t>
            </a:r>
          </a:p>
          <a:p>
            <a:r>
              <a:rPr lang="en-GB" sz="1400" dirty="0">
                <a:solidFill>
                  <a:schemeClr val="tx1"/>
                </a:solidFill>
              </a:rPr>
              <a:t>£17,000 to improve freezer storage facility with heat recovery technology </a:t>
            </a:r>
          </a:p>
          <a:p>
            <a:endParaRPr lang="en-GB" sz="1400" dirty="0">
              <a:solidFill>
                <a:schemeClr val="tx1"/>
              </a:solidFill>
            </a:endParaRPr>
          </a:p>
          <a:p>
            <a:r>
              <a:rPr lang="en-GB" sz="1400" dirty="0">
                <a:solidFill>
                  <a:schemeClr val="tx1"/>
                </a:solidFill>
              </a:rPr>
              <a:t>Estimated savings 33tCO</a:t>
            </a:r>
            <a:r>
              <a:rPr lang="en-GB" sz="1400" baseline="-25000" dirty="0">
                <a:solidFill>
                  <a:schemeClr val="tx1"/>
                </a:solidFill>
              </a:rPr>
              <a:t>2</a:t>
            </a:r>
            <a:r>
              <a:rPr lang="en-GB" sz="1400" dirty="0">
                <a:solidFill>
                  <a:schemeClr val="tx1"/>
                </a:solidFill>
              </a:rPr>
              <a:t>e per year, </a:t>
            </a:r>
          </a:p>
          <a:p>
            <a:r>
              <a:rPr lang="en-GB" sz="1400" dirty="0">
                <a:solidFill>
                  <a:schemeClr val="tx1"/>
                </a:solidFill>
              </a:rPr>
              <a:t>plus cost savings of £7,450</a:t>
            </a:r>
          </a:p>
        </p:txBody>
      </p:sp>
      <p:sp>
        <p:nvSpPr>
          <p:cNvPr id="13" name="Scroll: Horizontal 12">
            <a:extLst>
              <a:ext uri="{FF2B5EF4-FFF2-40B4-BE49-F238E27FC236}">
                <a16:creationId xmlns:a16="http://schemas.microsoft.com/office/drawing/2014/main" id="{627E4961-24BF-4181-96BC-2A12DDD9EE77}"/>
              </a:ext>
            </a:extLst>
          </p:cNvPr>
          <p:cNvSpPr/>
          <p:nvPr/>
        </p:nvSpPr>
        <p:spPr>
          <a:xfrm rot="503741">
            <a:off x="4897256" y="4258457"/>
            <a:ext cx="4045941" cy="2561304"/>
          </a:xfrm>
          <a:prstGeom prst="horizontalScroll">
            <a:avLst>
              <a:gd name="adj" fmla="val 1292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>
                <a:solidFill>
                  <a:schemeClr val="tx1"/>
                </a:solidFill>
              </a:rPr>
              <a:t>Clickers Archery</a:t>
            </a:r>
          </a:p>
          <a:p>
            <a:r>
              <a:rPr lang="en-GB" sz="1400" dirty="0">
                <a:solidFill>
                  <a:schemeClr val="tx1"/>
                </a:solidFill>
              </a:rPr>
              <a:t>£1,300 for upgrading their current lighting to LED and installing two ASHPs </a:t>
            </a:r>
          </a:p>
          <a:p>
            <a:endParaRPr lang="en-GB" sz="1400" dirty="0">
              <a:solidFill>
                <a:schemeClr val="tx1"/>
              </a:solidFill>
            </a:endParaRPr>
          </a:p>
          <a:p>
            <a:r>
              <a:rPr lang="en-GB" sz="1400" dirty="0">
                <a:solidFill>
                  <a:schemeClr val="tx1"/>
                </a:solidFill>
              </a:rPr>
              <a:t>Estimated savings 2tCO</a:t>
            </a:r>
            <a:r>
              <a:rPr lang="en-GB" sz="1400" baseline="-25000" dirty="0">
                <a:solidFill>
                  <a:schemeClr val="tx1"/>
                </a:solidFill>
              </a:rPr>
              <a:t>2</a:t>
            </a:r>
            <a:r>
              <a:rPr lang="en-GB" sz="1400" dirty="0">
                <a:solidFill>
                  <a:schemeClr val="tx1"/>
                </a:solidFill>
              </a:rPr>
              <a:t>e per year,</a:t>
            </a:r>
          </a:p>
          <a:p>
            <a:r>
              <a:rPr lang="en-GB" sz="1400" dirty="0">
                <a:solidFill>
                  <a:schemeClr val="tx1"/>
                </a:solidFill>
              </a:rPr>
              <a:t>plus cost savings of £500</a:t>
            </a:r>
          </a:p>
        </p:txBody>
      </p:sp>
    </p:spTree>
    <p:extLst>
      <p:ext uri="{BB962C8B-B14F-4D97-AF65-F5344CB8AC3E}">
        <p14:creationId xmlns:p14="http://schemas.microsoft.com/office/powerpoint/2010/main" val="2195256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194295"/>
            <a:ext cx="8229600" cy="714425"/>
          </a:xfrm>
          <a:solidFill>
            <a:srgbClr val="FBB318"/>
          </a:solidFill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Carbon Charter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4294967295"/>
          </p:nvPr>
        </p:nvSpPr>
        <p:spPr>
          <a:xfrm>
            <a:off x="457200" y="1628800"/>
            <a:ext cx="8229600" cy="4464496"/>
          </a:xfrm>
        </p:spPr>
        <p:txBody>
          <a:bodyPr>
            <a:normAutofit/>
          </a:bodyPr>
          <a:lstStyle/>
          <a:p>
            <a:r>
              <a:rPr lang="en-GB" dirty="0"/>
              <a:t> Independent Assessment</a:t>
            </a:r>
          </a:p>
          <a:p>
            <a:endParaRPr lang="en-GB" dirty="0"/>
          </a:p>
          <a:p>
            <a:r>
              <a:rPr lang="en-GB" dirty="0"/>
              <a:t> Aimed at SMEs</a:t>
            </a:r>
          </a:p>
          <a:p>
            <a:endParaRPr lang="en-GB" dirty="0"/>
          </a:p>
          <a:p>
            <a:r>
              <a:rPr lang="en-GB" dirty="0"/>
              <a:t> Locally Recognised</a:t>
            </a:r>
          </a:p>
          <a:p>
            <a:endParaRPr lang="en-GB" dirty="0"/>
          </a:p>
          <a:p>
            <a:r>
              <a:rPr lang="en-GB" dirty="0"/>
              <a:t> Active network of businesses</a:t>
            </a:r>
          </a:p>
          <a:p>
            <a:endParaRPr lang="en-GB" dirty="0"/>
          </a:p>
          <a:p>
            <a:pPr marL="109728" indent="0" algn="ctr">
              <a:buNone/>
            </a:pPr>
            <a:r>
              <a:rPr lang="en-GB" dirty="0"/>
              <a:t>  </a:t>
            </a:r>
            <a:r>
              <a:rPr lang="en-GB" dirty="0">
                <a:hlinkClick r:id="rId3"/>
              </a:rPr>
              <a:t>www.carboncharter.org</a:t>
            </a:r>
            <a:r>
              <a:rPr lang="en-GB" dirty="0"/>
              <a:t> </a:t>
            </a:r>
          </a:p>
          <a:p>
            <a:endParaRPr lang="en-GB" dirty="0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488B4F8B-7AA2-4FA4-B2DE-BBCD501B14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124744"/>
            <a:ext cx="2351112" cy="950649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C14C51B6-8A52-4445-87EE-56FF9C0DB7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730" y="2838608"/>
            <a:ext cx="2343614" cy="950649"/>
          </a:xfrm>
          <a:prstGeom prst="rect">
            <a:avLst/>
          </a:prstGeom>
        </p:spPr>
      </p:pic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BE09B339-FD3C-4BE7-9A8E-EAE753CA16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688" y="3091955"/>
            <a:ext cx="2351112" cy="955898"/>
          </a:xfrm>
          <a:prstGeom prst="rect">
            <a:avLst/>
          </a:prstGeom>
        </p:spPr>
      </p:pic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04EDFA7A-C9B1-4795-AB8B-FDBC9C50EF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688" y="1340173"/>
            <a:ext cx="2351112" cy="950649"/>
          </a:xfrm>
          <a:prstGeom prst="rect">
            <a:avLst/>
          </a:prstGeom>
        </p:spPr>
      </p:pic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F6343F2-FD53-42CC-95D5-007234D763A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144" y="1737908"/>
            <a:ext cx="2351112" cy="950649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E4D88386-DB85-43F2-A0BE-0E0BF7B3594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144" y="3549768"/>
            <a:ext cx="2351112" cy="95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453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A30B0FF8-D0FC-4683-856D-F67A88C96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" y="0"/>
            <a:ext cx="8731699" cy="4496031"/>
          </a:xfrm>
          <a:prstGeom prst="rect">
            <a:avLst/>
          </a:prstGeom>
        </p:spPr>
      </p:pic>
      <p:pic>
        <p:nvPicPr>
          <p:cNvPr id="7" name="Picture 6" descr="A picture containing photo, showing, different, show&#10;&#10;Description automatically generated">
            <a:extLst>
              <a:ext uri="{FF2B5EF4-FFF2-40B4-BE49-F238E27FC236}">
                <a16:creationId xmlns:a16="http://schemas.microsoft.com/office/drawing/2014/main" id="{4D92DC0C-5B6F-45B7-8809-B5D4C6EE07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373" y="3753368"/>
            <a:ext cx="4470839" cy="3104632"/>
          </a:xfrm>
          <a:prstGeom prst="rect">
            <a:avLst/>
          </a:prstGeom>
        </p:spPr>
      </p:pic>
      <p:pic>
        <p:nvPicPr>
          <p:cNvPr id="9" name="Picture 8" descr="A picture containing photo, showing, different, show&#10;&#10;Description automatically generated">
            <a:extLst>
              <a:ext uri="{FF2B5EF4-FFF2-40B4-BE49-F238E27FC236}">
                <a16:creationId xmlns:a16="http://schemas.microsoft.com/office/drawing/2014/main" id="{01780563-7478-4610-A1AD-900D749EB8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89" y="3613164"/>
            <a:ext cx="4458150" cy="3104632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8C104E7C-A822-4633-84D9-E57436EA92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" y="764704"/>
            <a:ext cx="4800847" cy="4400776"/>
          </a:xfrm>
          <a:prstGeom prst="rect">
            <a:avLst/>
          </a:prstGeom>
        </p:spPr>
      </p:pic>
      <p:pic>
        <p:nvPicPr>
          <p:cNvPr id="11" name="Picture 10" descr="Table&#10;&#10;Description automatically generated">
            <a:extLst>
              <a:ext uri="{FF2B5EF4-FFF2-40B4-BE49-F238E27FC236}">
                <a16:creationId xmlns:a16="http://schemas.microsoft.com/office/drawing/2014/main" id="{2DC6C827-2DB5-45A5-9275-05AA0FD303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776" y="1128202"/>
            <a:ext cx="5391427" cy="1505027"/>
          </a:xfrm>
          <a:prstGeom prst="rect">
            <a:avLst/>
          </a:prstGeom>
        </p:spPr>
      </p:pic>
      <p:pic>
        <p:nvPicPr>
          <p:cNvPr id="13" name="Picture 1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83EBB129-2EB6-43BB-8E7C-496D531B4F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2" y="3656454"/>
            <a:ext cx="8993716" cy="318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23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4294967295"/>
          </p:nvPr>
        </p:nvSpPr>
        <p:spPr>
          <a:xfrm>
            <a:off x="457200" y="1412776"/>
            <a:ext cx="8229600" cy="4464496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 Grants of £1-25,000 for carbon saving projects</a:t>
            </a:r>
          </a:p>
          <a:p>
            <a:pPr marL="393192" lvl="1" indent="0">
              <a:buNone/>
            </a:pPr>
            <a:endParaRPr lang="en-GB" dirty="0"/>
          </a:p>
          <a:p>
            <a:r>
              <a:rPr lang="en-GB" dirty="0"/>
              <a:t> Up to 75% of eligible costs</a:t>
            </a:r>
          </a:p>
          <a:p>
            <a:pPr marL="393192" lvl="1" indent="0">
              <a:buNone/>
            </a:pPr>
            <a:endParaRPr lang="en-GB" dirty="0"/>
          </a:p>
          <a:p>
            <a:r>
              <a:rPr lang="en-GB" dirty="0"/>
              <a:t> Can include energy efficiency, renewables, supply chain measures, behaviour change, etc.</a:t>
            </a:r>
          </a:p>
          <a:p>
            <a:pPr marL="393192" lvl="1" indent="0">
              <a:buNone/>
            </a:pPr>
            <a:endParaRPr lang="en-GB" dirty="0"/>
          </a:p>
          <a:p>
            <a:r>
              <a:rPr lang="en-GB" dirty="0"/>
              <a:t>Projects must be completed by 30</a:t>
            </a:r>
            <a:r>
              <a:rPr lang="en-GB" baseline="30000" dirty="0"/>
              <a:t>th</a:t>
            </a:r>
            <a:r>
              <a:rPr lang="en-GB" dirty="0"/>
              <a:t> April</a:t>
            </a:r>
          </a:p>
          <a:p>
            <a:endParaRPr lang="en-GB" dirty="0"/>
          </a:p>
          <a:p>
            <a:r>
              <a:rPr lang="en-GB" dirty="0"/>
              <a:t>0300 333 6536 / </a:t>
            </a:r>
            <a:r>
              <a:rPr lang="en-GB" dirty="0">
                <a:hlinkClick r:id="rId3"/>
              </a:rPr>
              <a:t>info@newangliagrowthhub.co.uk</a:t>
            </a:r>
            <a:r>
              <a:rPr lang="en-GB" dirty="0"/>
              <a:t> </a:t>
            </a:r>
          </a:p>
          <a:p>
            <a:pPr marL="109728" indent="0">
              <a:buNone/>
            </a:pPr>
            <a:endParaRPr lang="en-GB" dirty="0"/>
          </a:p>
          <a:p>
            <a:pPr marL="109728" indent="0" algn="ctr">
              <a:buNone/>
            </a:pPr>
            <a:r>
              <a:rPr lang="en-GB" dirty="0">
                <a:hlinkClick r:id="rId4"/>
              </a:rPr>
              <a:t>https://newanglia.co.uk/grant/road-to-net-zero-grants/</a:t>
            </a:r>
            <a:r>
              <a:rPr lang="en-GB" dirty="0"/>
              <a:t> 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E83EDF05-435B-49A4-947B-26DC7A3CD1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32656"/>
            <a:ext cx="6670774" cy="8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935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194295"/>
            <a:ext cx="8229600" cy="714425"/>
          </a:xfrm>
          <a:solidFill>
            <a:srgbClr val="FBB318"/>
          </a:solidFill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Selected Other Funding Pots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4294967295"/>
          </p:nvPr>
        </p:nvSpPr>
        <p:spPr>
          <a:xfrm>
            <a:off x="457200" y="1412776"/>
            <a:ext cx="8229600" cy="4464496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 West Suffolk Solar for Business</a:t>
            </a:r>
          </a:p>
          <a:p>
            <a:pPr lvl="1"/>
            <a:r>
              <a:rPr lang="en-GB" dirty="0"/>
              <a:t>Free installation of solar panels</a:t>
            </a:r>
          </a:p>
          <a:p>
            <a:pPr marL="393192" lvl="1" indent="0">
              <a:buNone/>
            </a:pPr>
            <a:r>
              <a:rPr lang="en-GB" dirty="0">
                <a:hlinkClick r:id="rId3"/>
              </a:rPr>
              <a:t>https://www.westsuffolk.gov.uk/protecting-our-environment/solar-for-business.cfm</a:t>
            </a:r>
            <a:r>
              <a:rPr lang="en-GB" dirty="0"/>
              <a:t> </a:t>
            </a:r>
          </a:p>
          <a:p>
            <a:pPr marL="393192" lvl="1" indent="0">
              <a:buNone/>
            </a:pPr>
            <a:endParaRPr lang="en-GB" dirty="0"/>
          </a:p>
          <a:p>
            <a:r>
              <a:rPr lang="en-GB" dirty="0"/>
              <a:t> Government Clean Growth Fund</a:t>
            </a:r>
          </a:p>
          <a:p>
            <a:pPr lvl="1"/>
            <a:r>
              <a:rPr lang="en-GB" dirty="0"/>
              <a:t>Investment in start-up companies developing clean energy solutions</a:t>
            </a:r>
          </a:p>
          <a:p>
            <a:pPr marL="393192" lvl="1" indent="0">
              <a:buNone/>
            </a:pPr>
            <a:r>
              <a:rPr lang="en-GB" dirty="0">
                <a:hlinkClick r:id="rId4"/>
              </a:rPr>
              <a:t>www.cleangrowthfund.com</a:t>
            </a:r>
            <a:r>
              <a:rPr lang="en-GB" dirty="0"/>
              <a:t> </a:t>
            </a:r>
          </a:p>
          <a:p>
            <a:pPr marL="393192" lvl="1" indent="0">
              <a:buNone/>
            </a:pPr>
            <a:endParaRPr lang="en-GB" dirty="0"/>
          </a:p>
          <a:p>
            <a:r>
              <a:rPr lang="en-GB" dirty="0"/>
              <a:t> Workplace Charging Scheme</a:t>
            </a:r>
          </a:p>
          <a:p>
            <a:pPr lvl="1"/>
            <a:r>
              <a:rPr lang="en-GB" dirty="0"/>
              <a:t>Government grants of up to £350 per socket to encourage uptake of Electric Vehicles in SMEs</a:t>
            </a:r>
          </a:p>
          <a:p>
            <a:pPr marL="393192" lvl="1" indent="0">
              <a:buNone/>
            </a:pPr>
            <a:r>
              <a:rPr lang="en-GB" dirty="0">
                <a:hlinkClick r:id="rId5"/>
              </a:rPr>
              <a:t>https://www.gov.uk/guidance/workplace-charging-scheme-guidance-for-applicants</a:t>
            </a:r>
            <a:r>
              <a:rPr lang="en-GB" dirty="0"/>
              <a:t> </a:t>
            </a:r>
          </a:p>
          <a:p>
            <a:pPr marL="393192" lvl="1" indent="0">
              <a:buNone/>
            </a:pPr>
            <a:endParaRPr lang="en-GB" dirty="0"/>
          </a:p>
          <a:p>
            <a:r>
              <a:rPr lang="en-GB" dirty="0"/>
              <a:t> New Anglia Growth Hub</a:t>
            </a:r>
          </a:p>
          <a:p>
            <a:pPr lvl="1"/>
            <a:r>
              <a:rPr lang="en-GB" dirty="0"/>
              <a:t>Generalised business support, advice and direction to funding</a:t>
            </a:r>
          </a:p>
          <a:p>
            <a:pPr marL="393192" lvl="1" indent="0">
              <a:buNone/>
            </a:pPr>
            <a:r>
              <a:rPr lang="en-GB" dirty="0">
                <a:hlinkClick r:id="rId6"/>
              </a:rPr>
              <a:t>https://newanglia.co.uk/</a:t>
            </a:r>
            <a:r>
              <a:rPr lang="en-GB" dirty="0"/>
              <a:t> </a:t>
            </a:r>
          </a:p>
          <a:p>
            <a:endParaRPr lang="en-GB" dirty="0"/>
          </a:p>
          <a:p>
            <a:pPr marL="109728" indent="0">
              <a:buNone/>
            </a:pPr>
            <a:endParaRPr lang="en-GB" dirty="0"/>
          </a:p>
          <a:p>
            <a:pPr marL="109728" indent="0" algn="ctr">
              <a:buNone/>
            </a:pPr>
            <a:r>
              <a:rPr lang="en-GB" dirty="0">
                <a:hlinkClick r:id="rId7"/>
              </a:rPr>
              <a:t>https://carboncharter.org/resources-grants-and-funding/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3269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Stay Informed. Join our mailing list…</a:t>
            </a:r>
          </a:p>
        </p:txBody>
      </p:sp>
      <p:pic>
        <p:nvPicPr>
          <p:cNvPr id="102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8" y="5264319"/>
            <a:ext cx="1646012" cy="50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295357"/>
            <a:ext cx="2877320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207" y="5229200"/>
            <a:ext cx="714353" cy="84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4" descr="Master_Nwes_Logo_20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264319"/>
            <a:ext cx="671059" cy="84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1"/>
          <p:cNvSpPr txBox="1">
            <a:spLocks/>
          </p:cNvSpPr>
          <p:nvPr/>
        </p:nvSpPr>
        <p:spPr>
          <a:xfrm>
            <a:off x="0" y="1772816"/>
            <a:ext cx="8641085" cy="3456384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Blip>
                <a:blip r:embed="rId7"/>
              </a:buBlip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Wingdings" panose="05000000000000000000" pitchFamily="2" charset="2"/>
              <a:buChar char="Ø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 algn="ctr">
              <a:buFontTx/>
              <a:buNone/>
            </a:pPr>
            <a:r>
              <a:rPr lang="en-GB" sz="5200" dirty="0">
                <a:hlinkClick r:id="rId8"/>
              </a:rPr>
              <a:t>https://carboncharter.org/contact-us/</a:t>
            </a:r>
            <a:r>
              <a:rPr lang="en-GB" sz="5200" dirty="0"/>
              <a:t> </a:t>
            </a:r>
            <a:endParaRPr lang="en-GB" dirty="0"/>
          </a:p>
          <a:p>
            <a:pPr marL="109728" indent="0">
              <a:buFontTx/>
              <a:buNone/>
            </a:pPr>
            <a:endParaRPr lang="en-GB" dirty="0"/>
          </a:p>
          <a:p>
            <a:pPr marL="109728" indent="0">
              <a:buNone/>
            </a:pPr>
            <a:r>
              <a:rPr lang="en-GB" dirty="0"/>
              <a:t>BEEA Project	Ned Harrison</a:t>
            </a:r>
          </a:p>
          <a:p>
            <a:pPr marL="109728" indent="0">
              <a:buFontTx/>
              <a:buNone/>
            </a:pPr>
            <a:r>
              <a:rPr lang="en-GB" dirty="0"/>
              <a:t>Manager:		</a:t>
            </a:r>
            <a:r>
              <a:rPr lang="en-GB" dirty="0">
                <a:hlinkClick r:id="rId9"/>
              </a:rPr>
              <a:t>ned.harrison@suffolk.gov.uk</a:t>
            </a:r>
            <a:r>
              <a:rPr lang="en-GB" dirty="0"/>
              <a:t> </a:t>
            </a:r>
          </a:p>
          <a:p>
            <a:pPr marL="109728" indent="0">
              <a:buFontTx/>
              <a:buNone/>
            </a:pPr>
            <a:r>
              <a:rPr lang="en-GB" dirty="0"/>
              <a:t>			01473 264472</a:t>
            </a:r>
          </a:p>
        </p:txBody>
      </p:sp>
    </p:spTree>
    <p:extLst>
      <p:ext uri="{BB962C8B-B14F-4D97-AF65-F5344CB8AC3E}">
        <p14:creationId xmlns:p14="http://schemas.microsoft.com/office/powerpoint/2010/main" val="41577180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ustom 1">
      <a:dk1>
        <a:sysClr val="windowText" lastClr="000000"/>
      </a:dk1>
      <a:lt1>
        <a:sysClr val="window" lastClr="FFFFFF"/>
      </a:lt1>
      <a:dk2>
        <a:srgbClr val="464646"/>
      </a:dk2>
      <a:lt2>
        <a:srgbClr val="FFE6A7"/>
      </a:lt2>
      <a:accent1>
        <a:srgbClr val="FFBD16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1308</TotalTime>
  <Words>594</Words>
  <Application>Microsoft Office PowerPoint</Application>
  <PresentationFormat>On-screen Show (4:3)</PresentationFormat>
  <Paragraphs>116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Calibri</vt:lpstr>
      <vt:lpstr>Lucida Sans Unicode</vt:lpstr>
      <vt:lpstr>Wingdings</vt:lpstr>
      <vt:lpstr>Wingdings 2</vt:lpstr>
      <vt:lpstr>Concourse</vt:lpstr>
      <vt:lpstr>BEE ANGLIA</vt:lpstr>
      <vt:lpstr>Business Energy Efficiency Anglia</vt:lpstr>
      <vt:lpstr>Grants Awarded</vt:lpstr>
      <vt:lpstr>PowerPoint Presentation</vt:lpstr>
      <vt:lpstr>PowerPoint Presentation</vt:lpstr>
      <vt:lpstr>Carbon Charter</vt:lpstr>
      <vt:lpstr>PowerPoint Presentation</vt:lpstr>
      <vt:lpstr>PowerPoint Presentation</vt:lpstr>
      <vt:lpstr>Selected Other Funding Pots</vt:lpstr>
      <vt:lpstr>Stay Informed. Join our mailing list…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BEE ANGLIA</dc:title>
  <dc:creator>Ned Harrison</dc:creator>
  <cp:lastModifiedBy>Ned Harrison</cp:lastModifiedBy>
  <cp:revision>51</cp:revision>
  <dcterms:created xsi:type="dcterms:W3CDTF">2020-09-16T14:05:36Z</dcterms:created>
  <dcterms:modified xsi:type="dcterms:W3CDTF">2022-01-20T11:34:18Z</dcterms:modified>
</cp:coreProperties>
</file>