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Lst>
  <p:notesMasterIdLst>
    <p:notesMasterId r:id="rId19"/>
  </p:notesMasterIdLst>
  <p:sldIdLst>
    <p:sldId id="355" r:id="rId5"/>
    <p:sldId id="357" r:id="rId6"/>
    <p:sldId id="447" r:id="rId7"/>
    <p:sldId id="442" r:id="rId8"/>
    <p:sldId id="268" r:id="rId9"/>
    <p:sldId id="265" r:id="rId10"/>
    <p:sldId id="273" r:id="rId11"/>
    <p:sldId id="272" r:id="rId12"/>
    <p:sldId id="276" r:id="rId13"/>
    <p:sldId id="274" r:id="rId14"/>
    <p:sldId id="448" r:id="rId15"/>
    <p:sldId id="449" r:id="rId16"/>
    <p:sldId id="356"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068C"/>
    <a:srgbClr val="1307A9"/>
    <a:srgbClr val="3526F6"/>
    <a:srgbClr val="005A63"/>
    <a:srgbClr val="844D7F"/>
    <a:srgbClr val="3A49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378" autoAdjust="0"/>
  </p:normalViewPr>
  <p:slideViewPr>
    <p:cSldViewPr snapToGrid="0">
      <p:cViewPr varScale="1">
        <p:scale>
          <a:sx n="89" d="100"/>
          <a:sy n="89" d="100"/>
        </p:scale>
        <p:origin x="70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F3258-721B-4EA1-826A-85E4B36C27C1}" type="datetimeFigureOut">
              <a:rPr lang="en-GB" smtClean="0"/>
              <a:t>04/03/2021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034E2-CBD1-400D-AB8E-226F8B78418E}" type="slidenum">
              <a:rPr lang="en-GB" smtClean="0"/>
              <a:t>‹#›</a:t>
            </a:fld>
            <a:endParaRPr lang="en-GB"/>
          </a:p>
        </p:txBody>
      </p:sp>
    </p:spTree>
    <p:extLst>
      <p:ext uri="{BB962C8B-B14F-4D97-AF65-F5344CB8AC3E}">
        <p14:creationId xmlns:p14="http://schemas.microsoft.com/office/powerpoint/2010/main" val="2980687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ov.uk/government/publications/procuring-the-futur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greensuffolk.org/trave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2879948E-6619-4E28-ABB7-85604FEE72A3}"/>
              </a:ext>
            </a:extLst>
          </p:cNvPr>
          <p:cNvSpPr>
            <a:spLocks noGrp="1" noRot="1" noChangeAspect="1" noChangeArrowheads="1" noTextEdit="1"/>
          </p:cNvSpPr>
          <p:nvPr>
            <p:ph type="sldImg"/>
          </p:nvPr>
        </p:nvSpPr>
        <p:spPr>
          <a:ln/>
        </p:spPr>
      </p:sp>
      <p:sp>
        <p:nvSpPr>
          <p:cNvPr id="5123" name="Notes Placeholder 2">
            <a:extLst>
              <a:ext uri="{FF2B5EF4-FFF2-40B4-BE49-F238E27FC236}">
                <a16:creationId xmlns:a16="http://schemas.microsoft.com/office/drawing/2014/main" id="{5E6A0981-C233-416C-862C-184A760232B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800" dirty="0">
                <a:solidFill>
                  <a:srgbClr val="000000"/>
                </a:solidFill>
                <a:latin typeface="Calibri" panose="020F0502020204030204" pitchFamily="34" charset="0"/>
              </a:rPr>
              <a:t>It is clear that Social Value is transforming the relationship between the public sector and its suppliers - for the better. However, as we rush into a new normal, it is vital that requirements to submit a social value offer do not add an unnecessary burden to the process, especially for SMEs and VCSEs. </a:t>
            </a:r>
            <a:endParaRPr lang="en-GB" altLang="en-US" sz="2800" dirty="0">
              <a:solidFill>
                <a:srgbClr val="000000"/>
              </a:solidFill>
              <a:latin typeface="Helvetica" panose="020B0604020202020204" pitchFamily="34" charset="0"/>
            </a:endParaRPr>
          </a:p>
          <a:p>
            <a:endParaRPr lang="en-GB" altLang="en-US" sz="1800" i="1" dirty="0">
              <a:solidFill>
                <a:srgbClr val="000000"/>
              </a:solidFill>
              <a:latin typeface="Calibri" panose="020F0502020204030204" pitchFamily="34" charset="0"/>
              <a:cs typeface="Calibri" panose="020F0502020204030204" pitchFamily="34" charset="0"/>
            </a:endParaRPr>
          </a:p>
          <a:p>
            <a:endParaRPr lang="en-GB" altLang="en-US" dirty="0">
              <a:latin typeface="Arial" panose="020B0604020202020204" pitchFamily="34" charset="0"/>
            </a:endParaRPr>
          </a:p>
        </p:txBody>
      </p:sp>
      <p:sp>
        <p:nvSpPr>
          <p:cNvPr id="5124" name="Slide Number Placeholder 3">
            <a:extLst>
              <a:ext uri="{FF2B5EF4-FFF2-40B4-BE49-F238E27FC236}">
                <a16:creationId xmlns:a16="http://schemas.microsoft.com/office/drawing/2014/main" id="{5F58BE15-E1DB-43F7-8705-721E12FD27D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253861-489E-452B-AC3F-A0404BAC7AE2}" type="slidenum">
              <a:rPr lang="en-GB" altLang="en-US" smtClean="0"/>
              <a:pPr>
                <a:spcBef>
                  <a:spcPct val="0"/>
                </a:spcBef>
              </a:pPr>
              <a:t>1</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Sustainable Procurement ?  </a:t>
            </a:r>
          </a:p>
          <a:p>
            <a:endParaRPr lang="en-GB" dirty="0"/>
          </a:p>
          <a:p>
            <a:r>
              <a:rPr lang="en-GB" dirty="0"/>
              <a:t>Going back as far as 2011  … The Government created a </a:t>
            </a:r>
            <a:r>
              <a:rPr lang="en-GB" b="0" i="0" dirty="0">
                <a:solidFill>
                  <a:srgbClr val="0B0C0C"/>
                </a:solidFill>
                <a:effectLst/>
                <a:latin typeface="nta"/>
              </a:rPr>
              <a:t>National Action Plan gives government a clear direction on how to make real progress toward better, more sustainable procurement.</a:t>
            </a:r>
            <a:endParaRPr lang="en-GB" dirty="0"/>
          </a:p>
          <a:p>
            <a:r>
              <a:rPr lang="en-GB" dirty="0">
                <a:hlinkClick r:id="rId3"/>
              </a:rPr>
              <a:t>Procuring the future - GOV.UK (www.gov.uk)</a:t>
            </a:r>
            <a:endParaRPr lang="en-GB" dirty="0"/>
          </a:p>
        </p:txBody>
      </p:sp>
      <p:sp>
        <p:nvSpPr>
          <p:cNvPr id="4" name="Slide Number Placeholder 3"/>
          <p:cNvSpPr>
            <a:spLocks noGrp="1"/>
          </p:cNvSpPr>
          <p:nvPr>
            <p:ph type="sldNum" sz="quarter" idx="5"/>
          </p:nvPr>
        </p:nvSpPr>
        <p:spPr/>
        <p:txBody>
          <a:bodyPr/>
          <a:lstStyle/>
          <a:p>
            <a:fld id="{E25034E2-CBD1-400D-AB8E-226F8B78418E}" type="slidenum">
              <a:rPr lang="en-GB" smtClean="0"/>
              <a:t>2</a:t>
            </a:fld>
            <a:endParaRPr lang="en-GB"/>
          </a:p>
        </p:txBody>
      </p:sp>
    </p:spTree>
    <p:extLst>
      <p:ext uri="{BB962C8B-B14F-4D97-AF65-F5344CB8AC3E}">
        <p14:creationId xmlns:p14="http://schemas.microsoft.com/office/powerpoint/2010/main" val="842517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8342D79B-65B7-4D3B-A095-A1E57FDFD55F}"/>
              </a:ext>
            </a:extLst>
          </p:cNvPr>
          <p:cNvSpPr>
            <a:spLocks noGrp="1" noRot="1" noChangeAspect="1" noChangeArrowheads="1" noTextEdit="1"/>
          </p:cNvSpPr>
          <p:nvPr>
            <p:ph type="sldImg"/>
          </p:nvPr>
        </p:nvSpPr>
        <p:spPr>
          <a:ln/>
        </p:spPr>
      </p:sp>
      <p:sp>
        <p:nvSpPr>
          <p:cNvPr id="7171" name="Notes Placeholder 2">
            <a:extLst>
              <a:ext uri="{FF2B5EF4-FFF2-40B4-BE49-F238E27FC236}">
                <a16:creationId xmlns:a16="http://schemas.microsoft.com/office/drawing/2014/main" id="{32D4729C-150B-4F30-B7D8-E59F593CA5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The Act requires public authorities to “have regard” to  how social value can be achieved …. in relation to service contracts above the OJEU levels </a:t>
            </a:r>
          </a:p>
          <a:p>
            <a:endParaRPr lang="en-GB" altLang="en-US" dirty="0">
              <a:latin typeface="Arial" panose="020B0604020202020204" pitchFamily="34" charset="0"/>
            </a:endParaRPr>
          </a:p>
          <a:p>
            <a:r>
              <a:rPr lang="en-GB" altLang="en-US" b="1" dirty="0">
                <a:latin typeface="Arial" panose="020B0604020202020204" pitchFamily="34" charset="0"/>
              </a:rPr>
              <a:t>As of Dec 2020 Above Threshold – Supplies &amp; Services £189,330 or Social and Other Services £663,540</a:t>
            </a:r>
          </a:p>
        </p:txBody>
      </p:sp>
      <p:sp>
        <p:nvSpPr>
          <p:cNvPr id="7172" name="Header Placeholder 3">
            <a:extLst>
              <a:ext uri="{FF2B5EF4-FFF2-40B4-BE49-F238E27FC236}">
                <a16:creationId xmlns:a16="http://schemas.microsoft.com/office/drawing/2014/main" id="{2B58034B-4248-41D0-AD16-196212A41B9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7173" name="Slide Number Placeholder 4">
            <a:extLst>
              <a:ext uri="{FF2B5EF4-FFF2-40B4-BE49-F238E27FC236}">
                <a16:creationId xmlns:a16="http://schemas.microsoft.com/office/drawing/2014/main" id="{A5DEC35D-EFD0-4833-9A23-84401B14563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37C0E00-49B3-4C7B-B94E-352809F763AE}" type="slidenum">
              <a:rPr lang="en-GB" altLang="en-US" smtClean="0"/>
              <a:pPr/>
              <a:t>3</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E0FE8FEB-EC5A-4201-87DE-0B1B2B53D03E}"/>
              </a:ext>
            </a:extLst>
          </p:cNvPr>
          <p:cNvSpPr>
            <a:spLocks noGrp="1" noRot="1" noChangeAspect="1" noChangeArrowheads="1" noTextEdit="1"/>
          </p:cNvSpPr>
          <p:nvPr>
            <p:ph type="sldImg"/>
          </p:nvPr>
        </p:nvSpPr>
        <p:spPr>
          <a:ln/>
        </p:spPr>
      </p:sp>
      <p:sp>
        <p:nvSpPr>
          <p:cNvPr id="9219" name="Notes Placeholder 2">
            <a:extLst>
              <a:ext uri="{FF2B5EF4-FFF2-40B4-BE49-F238E27FC236}">
                <a16:creationId xmlns:a16="http://schemas.microsoft.com/office/drawing/2014/main" id="{7F10BD88-7301-473B-91C7-55986CB350D9}"/>
              </a:ext>
            </a:extLst>
          </p:cNvPr>
          <p:cNvSpPr>
            <a:spLocks noGrp="1" noChangeArrowheads="1"/>
          </p:cNvSpPr>
          <p:nvPr>
            <p:ph type="body" idx="1"/>
          </p:nvPr>
        </p:nvSpPr>
        <p:spPr>
          <a:ln/>
        </p:spPr>
        <p:txBody>
          <a:bodyPr/>
          <a:lstStyle/>
          <a:p>
            <a:pPr>
              <a:defRPr/>
            </a:pPr>
            <a:r>
              <a:rPr lang="en-GB" altLang="en-US" dirty="0">
                <a:latin typeface="Arial" panose="020B0604020202020204" pitchFamily="34" charset="0"/>
              </a:rPr>
              <a:t>So </a:t>
            </a:r>
          </a:p>
          <a:p>
            <a:pPr marL="171450" indent="-171450">
              <a:buFontTx/>
              <a:buChar char="-"/>
              <a:defRPr/>
            </a:pPr>
            <a:r>
              <a:rPr lang="en-GB" altLang="en-US" dirty="0">
                <a:latin typeface="Arial" panose="020B0604020202020204" pitchFamily="34" charset="0"/>
              </a:rPr>
              <a:t>Commissioners need to consider social value when they design the service and the service model to write it into the service specification.</a:t>
            </a:r>
          </a:p>
          <a:p>
            <a:pPr marL="171450" indent="-171450">
              <a:buFontTx/>
              <a:buChar char="-"/>
              <a:defRPr/>
            </a:pPr>
            <a:r>
              <a:rPr lang="en-GB" altLang="en-US" dirty="0">
                <a:latin typeface="Arial" panose="020B0604020202020204" pitchFamily="34" charset="0"/>
              </a:rPr>
              <a:t>Procurement need to consider the procurement process used  and the evaluation criteria and weighting to use for Social Value </a:t>
            </a:r>
          </a:p>
          <a:p>
            <a:pPr marL="171450" indent="-171450">
              <a:buFontTx/>
              <a:buChar char="-"/>
              <a:defRPr/>
            </a:pPr>
            <a:r>
              <a:rPr lang="en-GB" altLang="en-US" dirty="0">
                <a:latin typeface="Arial" panose="020B0604020202020204" pitchFamily="34" charset="0"/>
              </a:rPr>
              <a:t>Bidders are asked to maximise the Social Value they can offer in their bid response both in the delivery of the service as specified and the added value social, economic and environmental benefits that they are able to offer / delivery in the “relevant area” e.g. geographical area of the contract. </a:t>
            </a:r>
          </a:p>
          <a:p>
            <a:pPr>
              <a:defRPr/>
            </a:pPr>
            <a:endParaRPr lang="en-GB" altLang="en-US" dirty="0">
              <a:latin typeface="Arial" panose="020B0604020202020204" pitchFamily="34" charset="0"/>
            </a:endParaRPr>
          </a:p>
          <a:p>
            <a:pPr marL="171450" indent="-171450">
              <a:buFontTx/>
              <a:buChar char="-"/>
              <a:defRPr/>
            </a:pPr>
            <a:r>
              <a:rPr lang="en-GB" altLang="en-US" dirty="0">
                <a:latin typeface="Arial" panose="020B0604020202020204" pitchFamily="34" charset="0"/>
              </a:rPr>
              <a:t>Procurement should then detail the offer in the final contract.  For example in a Social Value Schedule. </a:t>
            </a:r>
          </a:p>
          <a:p>
            <a:pPr marL="171450" indent="-171450">
              <a:buFontTx/>
              <a:buChar char="-"/>
              <a:defRPr/>
            </a:pPr>
            <a:r>
              <a:rPr lang="en-GB" altLang="en-US" dirty="0">
                <a:latin typeface="Arial" panose="020B0604020202020204" pitchFamily="34" charset="0"/>
              </a:rPr>
              <a:t>Contract Managers need to contract manage the Social Value of the contract as part of the contract management of the contract to ensure that it is delivered and the Social Value in the contract is maximised</a:t>
            </a:r>
          </a:p>
          <a:p>
            <a:pPr marL="171450" indent="-171450">
              <a:buFontTx/>
              <a:buChar char="-"/>
              <a:defRPr/>
            </a:pPr>
            <a:endParaRPr lang="en-GB" altLang="en-US" dirty="0">
              <a:latin typeface="Arial" panose="020B0604020202020204" pitchFamily="34" charset="0"/>
            </a:endParaRPr>
          </a:p>
        </p:txBody>
      </p:sp>
      <p:sp>
        <p:nvSpPr>
          <p:cNvPr id="9220" name="Slide Number Placeholder 3">
            <a:extLst>
              <a:ext uri="{FF2B5EF4-FFF2-40B4-BE49-F238E27FC236}">
                <a16:creationId xmlns:a16="http://schemas.microsoft.com/office/drawing/2014/main" id="{54D3D7DA-BD51-4066-B414-78BF4D7517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7398BA-821C-43B7-83D2-0901046AEF25}" type="slidenum">
              <a:rPr lang="en-GB" altLang="en-US" smtClean="0"/>
              <a:pPr/>
              <a:t>4</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latin typeface="Arial" panose="020B0604020202020204" pitchFamily="34" charset="0"/>
              </a:rPr>
              <a:t>Our information sheet developed in partnership with Community Action Suffolk (CAS) our VSC Infrastructure organisation and our community foundation Suffolk Community Foundation. </a:t>
            </a:r>
          </a:p>
          <a:p>
            <a:endParaRPr lang="en-GB" altLang="en-US" dirty="0">
              <a:latin typeface="Arial" panose="020B0604020202020204" pitchFamily="34" charset="0"/>
            </a:endParaRPr>
          </a:p>
          <a:p>
            <a:r>
              <a:rPr lang="en-GB" altLang="en-US" dirty="0">
                <a:latin typeface="Arial" panose="020B0604020202020204" pitchFamily="34" charset="0"/>
              </a:rPr>
              <a:t>Single sheet intended as a tool to help providers to both understand what Social Value is and also to help identify how they can add Social Value and how to evidence it. </a:t>
            </a:r>
          </a:p>
          <a:p>
            <a:endParaRPr lang="en-GB" altLang="en-US" dirty="0">
              <a:latin typeface="Arial" panose="020B0604020202020204" pitchFamily="34" charset="0"/>
            </a:endParaRPr>
          </a:p>
          <a:p>
            <a:r>
              <a:rPr lang="en-GB" altLang="en-US" dirty="0">
                <a:latin typeface="Arial" panose="020B0604020202020204" pitchFamily="34" charset="0"/>
              </a:rPr>
              <a:t>Used in our tender documents, at market engagement events and as a tool internally to help raise awareness and understanding.   As an empty sheet its also a useful tool to share with bidders to help them map their own offer. </a:t>
            </a:r>
          </a:p>
          <a:p>
            <a:endParaRPr lang="en-GB" dirty="0"/>
          </a:p>
        </p:txBody>
      </p:sp>
      <p:sp>
        <p:nvSpPr>
          <p:cNvPr id="4" name="Slide Number Placeholder 3"/>
          <p:cNvSpPr>
            <a:spLocks noGrp="1"/>
          </p:cNvSpPr>
          <p:nvPr>
            <p:ph type="sldNum" sz="quarter" idx="5"/>
          </p:nvPr>
        </p:nvSpPr>
        <p:spPr/>
        <p:txBody>
          <a:bodyPr/>
          <a:lstStyle/>
          <a:p>
            <a:fld id="{E25034E2-CBD1-400D-AB8E-226F8B78418E}" type="slidenum">
              <a:rPr lang="en-GB" smtClean="0"/>
              <a:t>5</a:t>
            </a:fld>
            <a:endParaRPr lang="en-GB"/>
          </a:p>
        </p:txBody>
      </p:sp>
    </p:spTree>
    <p:extLst>
      <p:ext uri="{BB962C8B-B14F-4D97-AF65-F5344CB8AC3E}">
        <p14:creationId xmlns:p14="http://schemas.microsoft.com/office/powerpoint/2010/main" val="357741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latin typeface="Arial" panose="020B0604020202020204" pitchFamily="34" charset="0"/>
              </a:rPr>
              <a:t>Following the Lord Young review  of the Social Value Act In 2016 our Scrutiny Committee looked at procurement in the Council and one of the recommendation was to introduce a Social Value Policy.</a:t>
            </a:r>
          </a:p>
          <a:p>
            <a:endParaRPr lang="en-GB" altLang="en-US" dirty="0">
              <a:latin typeface="Arial" panose="020B0604020202020204" pitchFamily="34" charset="0"/>
            </a:endParaRPr>
          </a:p>
          <a:p>
            <a:r>
              <a:rPr lang="en-GB" altLang="en-US" dirty="0">
                <a:latin typeface="Arial" panose="020B0604020202020204" pitchFamily="34" charset="0"/>
              </a:rPr>
              <a:t>We developed our Social Value and Sustainable Procurement Policy working with stakeholders such as our Local Chamber of Commerce, our contractors and our local VCS infrastructure organisation Community Action Suffolk (CAS).   We’ve kept our policy to a couple of pages  to encourage colleagues to read and understand it. </a:t>
            </a:r>
          </a:p>
          <a:p>
            <a:endParaRPr lang="en-GB" altLang="en-US" dirty="0">
              <a:latin typeface="Arial" panose="020B0604020202020204" pitchFamily="34" charset="0"/>
            </a:endParaRPr>
          </a:p>
          <a:p>
            <a:r>
              <a:rPr lang="en-GB" altLang="en-US" dirty="0">
                <a:latin typeface="Arial" panose="020B0604020202020204" pitchFamily="34" charset="0"/>
              </a:rPr>
              <a:t>We </a:t>
            </a:r>
            <a:r>
              <a:rPr lang="en-GB" altLang="en-US" dirty="0" err="1">
                <a:latin typeface="Arial" panose="020B0604020202020204" pitchFamily="34" charset="0"/>
              </a:rPr>
              <a:t>ve</a:t>
            </a:r>
            <a:r>
              <a:rPr lang="en-GB" altLang="en-US" dirty="0">
                <a:latin typeface="Arial" panose="020B0604020202020204" pitchFamily="34" charset="0"/>
              </a:rPr>
              <a:t> kept our policy short and to the point……. the policy requires staff to consider social value for </a:t>
            </a:r>
            <a:r>
              <a:rPr lang="en-GB" altLang="en-US" b="1" dirty="0">
                <a:latin typeface="Arial" panose="020B0604020202020204" pitchFamily="34" charset="0"/>
              </a:rPr>
              <a:t>all tenders </a:t>
            </a:r>
            <a:r>
              <a:rPr lang="en-GB" altLang="en-US" dirty="0">
                <a:latin typeface="Arial" panose="020B0604020202020204" pitchFamily="34" charset="0"/>
              </a:rPr>
              <a:t>where relevant and proportionate, determining how many points </a:t>
            </a:r>
            <a:r>
              <a:rPr lang="en-GB" altLang="en-US" b="1" dirty="0">
                <a:latin typeface="Arial" panose="020B0604020202020204" pitchFamily="34" charset="0"/>
              </a:rPr>
              <a:t>(weighting) to allocate to social value on a case by case basis</a:t>
            </a:r>
          </a:p>
          <a:p>
            <a:endParaRPr lang="en-GB" altLang="en-US" dirty="0">
              <a:latin typeface="Arial" panose="020B0604020202020204" pitchFamily="34" charset="0"/>
            </a:endParaRPr>
          </a:p>
          <a:p>
            <a:r>
              <a:rPr lang="en-GB" altLang="en-US" dirty="0">
                <a:latin typeface="Arial" panose="020B0604020202020204" pitchFamily="34" charset="0"/>
              </a:rPr>
              <a:t>Our policy - https://www.suffolk.gov.uk/assets/Jobs-careers-and-business/tenders-and-supplying-us/Social-Value-and-Sustainable-Procurement-Policy.pdf</a:t>
            </a:r>
          </a:p>
          <a:p>
            <a:endParaRPr lang="en-GB" altLang="en-US" dirty="0">
              <a:latin typeface="Arial" panose="020B0604020202020204" pitchFamily="34" charset="0"/>
            </a:endParaRPr>
          </a:p>
          <a:p>
            <a:r>
              <a:rPr lang="en-GB" altLang="en-US" dirty="0">
                <a:latin typeface="Arial" panose="020B0604020202020204" pitchFamily="34" charset="0"/>
              </a:rPr>
              <a:t>Community Action Suffolk had originally proposed developing a local toolkit to support providers to identify and measure Social Value and asked us for our support.  However rather than develop a Suffolk toolkit when there is so much work nationally and the TOMs were being developed, we worked with Community Action Suffolk and Suffolk Community Foundation and developed a single page information sheet</a:t>
            </a:r>
          </a:p>
          <a:p>
            <a:endParaRPr lang="en-GB" dirty="0"/>
          </a:p>
        </p:txBody>
      </p:sp>
      <p:sp>
        <p:nvSpPr>
          <p:cNvPr id="4" name="Slide Number Placeholder 3"/>
          <p:cNvSpPr>
            <a:spLocks noGrp="1"/>
          </p:cNvSpPr>
          <p:nvPr>
            <p:ph type="sldNum" sz="quarter" idx="5"/>
          </p:nvPr>
        </p:nvSpPr>
        <p:spPr/>
        <p:txBody>
          <a:bodyPr/>
          <a:lstStyle/>
          <a:p>
            <a:fld id="{E25034E2-CBD1-400D-AB8E-226F8B78418E}" type="slidenum">
              <a:rPr lang="en-GB" smtClean="0"/>
              <a:t>6</a:t>
            </a:fld>
            <a:endParaRPr lang="en-GB"/>
          </a:p>
        </p:txBody>
      </p:sp>
    </p:spTree>
    <p:extLst>
      <p:ext uri="{BB962C8B-B14F-4D97-AF65-F5344CB8AC3E}">
        <p14:creationId xmlns:p14="http://schemas.microsoft.com/office/powerpoint/2010/main" val="2119921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panose="020B0604020202020204" pitchFamily="34" charset="0"/>
              </a:rPr>
              <a:t>To help embed understanding both with our commercial staff (commissioners, contract managers and procurement colleagues), our supply chain and bidders we’ve articulated our social value ask into an annual request.   To offer ideas and guidance to bidders. </a:t>
            </a:r>
          </a:p>
          <a:p>
            <a:endParaRPr lang="en-GB" dirty="0"/>
          </a:p>
        </p:txBody>
      </p:sp>
      <p:sp>
        <p:nvSpPr>
          <p:cNvPr id="4" name="Slide Number Placeholder 3"/>
          <p:cNvSpPr>
            <a:spLocks noGrp="1"/>
          </p:cNvSpPr>
          <p:nvPr>
            <p:ph type="sldNum" sz="quarter" idx="5"/>
          </p:nvPr>
        </p:nvSpPr>
        <p:spPr/>
        <p:txBody>
          <a:bodyPr/>
          <a:lstStyle/>
          <a:p>
            <a:fld id="{E25034E2-CBD1-400D-AB8E-226F8B78418E}" type="slidenum">
              <a:rPr lang="en-GB" smtClean="0"/>
              <a:t>7</a:t>
            </a:fld>
            <a:endParaRPr lang="en-GB"/>
          </a:p>
        </p:txBody>
      </p:sp>
    </p:spTree>
    <p:extLst>
      <p:ext uri="{BB962C8B-B14F-4D97-AF65-F5344CB8AC3E}">
        <p14:creationId xmlns:p14="http://schemas.microsoft.com/office/powerpoint/2010/main" val="292027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To add clarity to our economic ask we worked with our Skills team to develop a one page information sheet to include in our tenders to encourage our supply chain to engage with our Skills agenda to support Inclusive Growth in Suffolk. </a:t>
            </a:r>
          </a:p>
          <a:p>
            <a:endParaRPr lang="en-GB" dirty="0"/>
          </a:p>
        </p:txBody>
      </p:sp>
      <p:sp>
        <p:nvSpPr>
          <p:cNvPr id="4" name="Slide Number Placeholder 3"/>
          <p:cNvSpPr>
            <a:spLocks noGrp="1"/>
          </p:cNvSpPr>
          <p:nvPr>
            <p:ph type="sldNum" sz="quarter" idx="5"/>
          </p:nvPr>
        </p:nvSpPr>
        <p:spPr/>
        <p:txBody>
          <a:bodyPr/>
          <a:lstStyle/>
          <a:p>
            <a:fld id="{E25034E2-CBD1-400D-AB8E-226F8B78418E}" type="slidenum">
              <a:rPr lang="en-GB" smtClean="0"/>
              <a:t>8</a:t>
            </a:fld>
            <a:endParaRPr lang="en-GB"/>
          </a:p>
        </p:txBody>
      </p:sp>
    </p:spTree>
    <p:extLst>
      <p:ext uri="{BB962C8B-B14F-4D97-AF65-F5344CB8AC3E}">
        <p14:creationId xmlns:p14="http://schemas.microsoft.com/office/powerpoint/2010/main" val="1658013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 clear to bidders what you what them to deliver…</a:t>
            </a:r>
          </a:p>
        </p:txBody>
      </p:sp>
      <p:sp>
        <p:nvSpPr>
          <p:cNvPr id="4" name="Slide Number Placeholder 3"/>
          <p:cNvSpPr>
            <a:spLocks noGrp="1"/>
          </p:cNvSpPr>
          <p:nvPr>
            <p:ph type="sldNum" sz="quarter" idx="5"/>
          </p:nvPr>
        </p:nvSpPr>
        <p:spPr/>
        <p:txBody>
          <a:bodyPr/>
          <a:lstStyle/>
          <a:p>
            <a:fld id="{E25034E2-CBD1-400D-AB8E-226F8B78418E}" type="slidenum">
              <a:rPr lang="en-GB" smtClean="0"/>
              <a:t>9</a:t>
            </a:fld>
            <a:endParaRPr lang="en-GB"/>
          </a:p>
        </p:txBody>
      </p:sp>
    </p:spTree>
    <p:extLst>
      <p:ext uri="{BB962C8B-B14F-4D97-AF65-F5344CB8AC3E}">
        <p14:creationId xmlns:p14="http://schemas.microsoft.com/office/powerpoint/2010/main" val="1061268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latin typeface="Arial" panose="020B0604020202020204" pitchFamily="34" charset="0"/>
              </a:rPr>
              <a:t>In our high spend works and capital related contracts (construction related) we use the CCS (Crown Commercial Services)  Balanced Score Card </a:t>
            </a:r>
          </a:p>
          <a:p>
            <a:r>
              <a:rPr lang="en-GB" altLang="en-US" dirty="0">
                <a:latin typeface="Arial" panose="020B0604020202020204" pitchFamily="34" charset="0"/>
              </a:rPr>
              <a:t>https://www.gov.uk/government/news/launch-of-the-procuring-for-growth-balanced-scorecard</a:t>
            </a:r>
          </a:p>
          <a:p>
            <a:endParaRPr lang="en-GB" altLang="en-US" dirty="0">
              <a:latin typeface="Arial" panose="020B0604020202020204" pitchFamily="34" charset="0"/>
            </a:endParaRPr>
          </a:p>
          <a:p>
            <a:endParaRPr lang="en-GB" altLang="en-US" dirty="0">
              <a:latin typeface="Arial" panose="020B0604020202020204" pitchFamily="34" charset="0"/>
            </a:endParaRPr>
          </a:p>
          <a:p>
            <a:r>
              <a:rPr lang="en-GB" altLang="en-US" dirty="0">
                <a:latin typeface="Arial" panose="020B0604020202020204" pitchFamily="34" charset="0"/>
              </a:rPr>
              <a:t>This is a template example of criteria used, a similar criteria has been used in almost all our CYP service contracts since the Act.  However our buyers don’t have to use this template, they will write in the criteria appropriate to the market and what’s being purchased.  </a:t>
            </a:r>
          </a:p>
          <a:p>
            <a:endParaRPr lang="en-GB" altLang="en-US" dirty="0">
              <a:latin typeface="Arial" panose="020B0604020202020204" pitchFamily="34" charset="0"/>
            </a:endParaRPr>
          </a:p>
          <a:p>
            <a:r>
              <a:rPr lang="en-GB" altLang="en-US" dirty="0">
                <a:latin typeface="Arial" panose="020B0604020202020204" pitchFamily="34" charset="0"/>
              </a:rPr>
              <a:t>….. Asks for specific responses back regarding social value … maximising the opportunity for the bidders to offer what they can and what fits with their business.  </a:t>
            </a:r>
          </a:p>
          <a:p>
            <a:endParaRPr lang="en-GB" altLang="en-US" dirty="0">
              <a:latin typeface="Arial" panose="020B0604020202020204" pitchFamily="34" charset="0"/>
            </a:endParaRPr>
          </a:p>
          <a:p>
            <a:r>
              <a:rPr lang="en-GB" altLang="en-US" dirty="0">
                <a:latin typeface="Arial" panose="020B0604020202020204" pitchFamily="34" charset="0"/>
              </a:rPr>
              <a:t>Note – recent tenders have started to refer to the TOMs measures asking bidders to identify which TOMs measures are most appropriate to measure their SV offer…</a:t>
            </a:r>
          </a:p>
          <a:p>
            <a:endParaRPr lang="en-GB" dirty="0"/>
          </a:p>
        </p:txBody>
      </p:sp>
      <p:sp>
        <p:nvSpPr>
          <p:cNvPr id="4" name="Slide Number Placeholder 3"/>
          <p:cNvSpPr>
            <a:spLocks noGrp="1"/>
          </p:cNvSpPr>
          <p:nvPr>
            <p:ph type="sldNum" sz="quarter" idx="5"/>
          </p:nvPr>
        </p:nvSpPr>
        <p:spPr/>
        <p:txBody>
          <a:bodyPr/>
          <a:lstStyle/>
          <a:p>
            <a:fld id="{E25034E2-CBD1-400D-AB8E-226F8B78418E}" type="slidenum">
              <a:rPr lang="en-GB" smtClean="0"/>
              <a:t>10</a:t>
            </a:fld>
            <a:endParaRPr lang="en-GB"/>
          </a:p>
        </p:txBody>
      </p:sp>
    </p:spTree>
    <p:extLst>
      <p:ext uri="{BB962C8B-B14F-4D97-AF65-F5344CB8AC3E}">
        <p14:creationId xmlns:p14="http://schemas.microsoft.com/office/powerpoint/2010/main" val="2765974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Climate Change Commercial Ask which is due to be published this month outlines our ask of our supply chain and of our staff in commercial roles. </a:t>
            </a:r>
          </a:p>
          <a:p>
            <a:r>
              <a:rPr lang="en-GB" dirty="0"/>
              <a:t>It will be available on our Website along with further information and guidance.  Details will of course be shared via the Carbon Charter. </a:t>
            </a:r>
          </a:p>
        </p:txBody>
      </p:sp>
      <p:sp>
        <p:nvSpPr>
          <p:cNvPr id="4" name="Slide Number Placeholder 3"/>
          <p:cNvSpPr>
            <a:spLocks noGrp="1"/>
          </p:cNvSpPr>
          <p:nvPr>
            <p:ph type="sldNum" sz="quarter" idx="5"/>
          </p:nvPr>
        </p:nvSpPr>
        <p:spPr/>
        <p:txBody>
          <a:bodyPr/>
          <a:lstStyle/>
          <a:p>
            <a:fld id="{E25034E2-CBD1-400D-AB8E-226F8B78418E}" type="slidenum">
              <a:rPr lang="en-GB" smtClean="0"/>
              <a:t>11</a:t>
            </a:fld>
            <a:endParaRPr lang="en-GB"/>
          </a:p>
        </p:txBody>
      </p:sp>
    </p:spTree>
    <p:extLst>
      <p:ext uri="{BB962C8B-B14F-4D97-AF65-F5344CB8AC3E}">
        <p14:creationId xmlns:p14="http://schemas.microsoft.com/office/powerpoint/2010/main" val="669936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example of the guidance to company our  Climate Change Commercial Ask ……</a:t>
            </a:r>
          </a:p>
          <a:p>
            <a:endParaRPr lang="en-GB" dirty="0"/>
          </a:p>
          <a:p>
            <a:pPr marL="342900" lvl="0" indent="-342900">
              <a:lnSpc>
                <a:spcPct val="107000"/>
              </a:lnSpc>
              <a:buFont typeface="Calibri" panose="020F0502020204030204" pitchFamily="34" charset="0"/>
              <a:buChar char="-"/>
            </a:pPr>
            <a:r>
              <a:rPr lang="en-GB" sz="1200" b="1" dirty="0">
                <a:effectLst/>
                <a:latin typeface="Arial" panose="020B0604020202020204" pitchFamily="34" charset="0"/>
                <a:ea typeface="Calibri" panose="020F0502020204030204" pitchFamily="34" charset="0"/>
                <a:cs typeface="Times New Roman" panose="02020603050405020304" pitchFamily="18" charset="0"/>
              </a:rPr>
              <a:t>Do they know the impact that their organisation has on the environment?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200" dirty="0">
                <a:effectLst/>
                <a:latin typeface="Arial" panose="020B0604020202020204" pitchFamily="34" charset="0"/>
                <a:ea typeface="Calibri" panose="020F0502020204030204" pitchFamily="34" charset="0"/>
                <a:cs typeface="Times New Roman" panose="02020603050405020304" pitchFamily="18" charset="0"/>
              </a:rPr>
              <a:t>Do they hold an environmental accreditation?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200" dirty="0">
                <a:effectLst/>
                <a:latin typeface="Arial" panose="020B0604020202020204" pitchFamily="34" charset="0"/>
                <a:ea typeface="Calibri" panose="020F0502020204030204" pitchFamily="34" charset="0"/>
                <a:cs typeface="Times New Roman" panose="02020603050405020304" pitchFamily="18" charset="0"/>
              </a:rPr>
              <a:t>Is it externally audited?  e.g. </a:t>
            </a:r>
            <a:r>
              <a:rPr lang="en-GB" sz="1200" i="1" dirty="0">
                <a:effectLst/>
                <a:latin typeface="Arial" panose="020B0604020202020204" pitchFamily="34" charset="0"/>
                <a:ea typeface="Calibri" panose="020F0502020204030204" pitchFamily="34" charset="0"/>
                <a:cs typeface="Times New Roman" panose="02020603050405020304" pitchFamily="18" charset="0"/>
              </a:rPr>
              <a:t>ISO14001, Carbon Charter</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en-GB" sz="1200" dirty="0">
                <a:effectLst/>
                <a:latin typeface="Arial" panose="020B0604020202020204" pitchFamily="34" charset="0"/>
                <a:ea typeface="Calibri" panose="020F0502020204030204" pitchFamily="34" charset="0"/>
                <a:cs typeface="Times New Roman" panose="02020603050405020304" pitchFamily="18" charset="0"/>
              </a:rPr>
              <a:t>Is the environmental impact measured and regularly reported and overseen?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pPr>
            <a:r>
              <a:rPr lang="en-GB" sz="1200" i="1" dirty="0">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200" b="1" dirty="0">
                <a:effectLst/>
                <a:latin typeface="Arial" panose="020B0604020202020204" pitchFamily="34" charset="0"/>
                <a:ea typeface="Calibri" panose="020F0502020204030204" pitchFamily="34" charset="0"/>
                <a:cs typeface="Times New Roman" panose="02020603050405020304" pitchFamily="18" charset="0"/>
              </a:rPr>
              <a:t>Do they have an Environmental Policy?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200" dirty="0">
                <a:effectLst/>
                <a:latin typeface="Arial" panose="020B0604020202020204" pitchFamily="34" charset="0"/>
                <a:ea typeface="Calibri" panose="020F0502020204030204" pitchFamily="34" charset="0"/>
                <a:cs typeface="Times New Roman" panose="02020603050405020304" pitchFamily="18" charset="0"/>
              </a:rPr>
              <a:t>Have they provided evidence that the policy embeds a culture of reducing negative environmental impacts within the organisation?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200" dirty="0">
                <a:effectLst/>
                <a:latin typeface="Arial" panose="020B0604020202020204" pitchFamily="34" charset="0"/>
                <a:ea typeface="Calibri" panose="020F0502020204030204" pitchFamily="34" charset="0"/>
                <a:cs typeface="Times New Roman" panose="02020603050405020304" pitchFamily="18" charset="0"/>
              </a:rPr>
              <a:t>Have they evidenced that the Policy is being used and that Climate Change is a priority in the organisation?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200" dirty="0">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200" b="1" dirty="0">
                <a:effectLst/>
                <a:latin typeface="Arial" panose="020B0604020202020204" pitchFamily="34" charset="0"/>
                <a:ea typeface="Calibri" panose="020F0502020204030204" pitchFamily="34" charset="0"/>
                <a:cs typeface="Times New Roman" panose="02020603050405020304" pitchFamily="18" charset="0"/>
              </a:rPr>
              <a:t>Do they have a clear action plan to deliver the policy?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200" dirty="0">
                <a:effectLst/>
                <a:latin typeface="Arial" panose="020B0604020202020204" pitchFamily="34" charset="0"/>
                <a:ea typeface="Calibri" panose="020F0502020204030204" pitchFamily="34" charset="0"/>
                <a:cs typeface="Times New Roman" panose="02020603050405020304" pitchFamily="18" charset="0"/>
              </a:rPr>
              <a:t>Do they have a clear action plan outlining the work to be undertaken focusing on the biggest impacts, with key targets and timelines to the actions to be undertaken?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a:lnSpc>
                <a:spcPct val="107000"/>
              </a:lnSpc>
            </a:pPr>
            <a:r>
              <a:rPr lang="en-GB" sz="1200" i="1" dirty="0">
                <a:effectLst/>
                <a:latin typeface="Arial" panose="020B0604020202020204" pitchFamily="34" charset="0"/>
                <a:ea typeface="Calibri" panose="020F0502020204030204" pitchFamily="34" charset="0"/>
                <a:cs typeface="Times New Roman" panose="02020603050405020304" pitchFamily="18" charset="0"/>
              </a:rPr>
              <a:t>for example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200" i="1"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if they use travel</a:t>
            </a:r>
            <a:r>
              <a:rPr lang="en-GB" sz="1200" i="1" dirty="0">
                <a:effectLst/>
                <a:latin typeface="Arial" panose="020B0604020202020204" pitchFamily="34" charset="0"/>
                <a:ea typeface="Calibri" panose="020F0502020204030204" pitchFamily="34" charset="0"/>
                <a:cs typeface="Times New Roman" panose="02020603050405020304" pitchFamily="18" charset="0"/>
              </a:rPr>
              <a:t>, how are they reducing their mileage. For the miles that they are not able to reduce, are they travelling in more environmentally friendly ways?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1371600">
              <a:lnSpc>
                <a:spcPct val="107000"/>
              </a:lnSpc>
            </a:pPr>
            <a:r>
              <a:rPr lang="en-GB" sz="1200" i="1" dirty="0">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2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if they use a building/s ensure that they have Environmental building survey/s undertaken and mitigated the negative environmental impact;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200" b="1" dirty="0">
                <a:effectLst/>
                <a:latin typeface="Arial" panose="020B0604020202020204" pitchFamily="34" charset="0"/>
                <a:ea typeface="Calibri" panose="020F0502020204030204" pitchFamily="34" charset="0"/>
                <a:cs typeface="Times New Roman" panose="02020603050405020304" pitchFamily="18" charset="0"/>
              </a:rPr>
              <a:t>Are they working towards being Carbon Net Zero?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200" dirty="0">
                <a:effectLst/>
                <a:latin typeface="Arial" panose="020B0604020202020204" pitchFamily="34" charset="0"/>
                <a:ea typeface="Calibri" panose="020F0502020204030204" pitchFamily="34" charset="0"/>
                <a:cs typeface="Times New Roman" panose="02020603050405020304" pitchFamily="18" charset="0"/>
              </a:rPr>
              <a:t>Have they set a Net Zero target date?  Do they have a plan to achieve this?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200" dirty="0">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200" b="1" dirty="0">
                <a:effectLst/>
                <a:latin typeface="Arial" panose="020B0604020202020204" pitchFamily="34" charset="0"/>
                <a:ea typeface="Calibri" panose="020F0502020204030204" pitchFamily="34" charset="0"/>
                <a:cs typeface="Times New Roman" panose="02020603050405020304" pitchFamily="18" charset="0"/>
              </a:rPr>
              <a:t>How will they know the impact of this contract on the environment?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Over and above their offer as an organisation, have they given a specific response regarding the environmental impact of this contract?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200" b="1" dirty="0">
                <a:effectLst/>
                <a:latin typeface="Arial" panose="020B0604020202020204" pitchFamily="34" charset="0"/>
                <a:ea typeface="Calibri" panose="020F0502020204030204" pitchFamily="34" charset="0"/>
                <a:cs typeface="Times New Roman" panose="02020603050405020304" pitchFamily="18" charset="0"/>
              </a:rPr>
              <a:t>Do they work with their supply chain to know the environmental impact of the goods/services they purchase?</a:t>
            </a:r>
            <a:r>
              <a:rPr lang="en-GB" sz="1200" dirty="0">
                <a:effectLst/>
                <a:latin typeface="Arial" panose="020B0604020202020204" pitchFamily="34" charset="0"/>
                <a:ea typeface="Calibri" panose="020F0502020204030204" pitchFamily="34" charset="0"/>
                <a:cs typeface="Times New Roman" panose="02020603050405020304" pitchFamily="18" charset="0"/>
              </a:rPr>
              <a:t>  Do they mitigate/reduce the negative impact, where the negative impact is not able to be reduced, do they offset the impact?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200" dirty="0">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200" b="1" dirty="0">
                <a:effectLst/>
                <a:latin typeface="Arial" panose="020B0604020202020204" pitchFamily="34" charset="0"/>
                <a:ea typeface="Calibri" panose="020F0502020204030204" pitchFamily="34" charset="0"/>
                <a:cs typeface="Times New Roman" panose="02020603050405020304" pitchFamily="18" charset="0"/>
              </a:rPr>
              <a:t>Have they mapped their environmental offer to TOMS?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As a social value measurement tool TOMS will enable direct comparison between bids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25034E2-CBD1-400D-AB8E-226F8B78418E}" type="slidenum">
              <a:rPr lang="en-GB" smtClean="0"/>
              <a:t>12</a:t>
            </a:fld>
            <a:endParaRPr lang="en-GB"/>
          </a:p>
        </p:txBody>
      </p:sp>
    </p:spTree>
    <p:extLst>
      <p:ext uri="{BB962C8B-B14F-4D97-AF65-F5344CB8AC3E}">
        <p14:creationId xmlns:p14="http://schemas.microsoft.com/office/powerpoint/2010/main" val="3086672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5034E2-CBD1-400D-AB8E-226F8B78418E}" type="slidenum">
              <a:rPr lang="en-GB" smtClean="0"/>
              <a:t>14</a:t>
            </a:fld>
            <a:endParaRPr lang="en-GB"/>
          </a:p>
        </p:txBody>
      </p:sp>
    </p:spTree>
    <p:extLst>
      <p:ext uri="{BB962C8B-B14F-4D97-AF65-F5344CB8AC3E}">
        <p14:creationId xmlns:p14="http://schemas.microsoft.com/office/powerpoint/2010/main" val="1620637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0" name="Picture 19" descr="A picture containing outdoor&#10;&#10;Description automatically generated">
            <a:extLst>
              <a:ext uri="{FF2B5EF4-FFF2-40B4-BE49-F238E27FC236}">
                <a16:creationId xmlns:a16="http://schemas.microsoft.com/office/drawing/2014/main" id="{25A391E7-D013-452B-A00B-7D3C418445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49" t="32918" r="1548" b="5013"/>
          <a:stretch/>
        </p:blipFill>
        <p:spPr>
          <a:xfrm>
            <a:off x="0" y="1709734"/>
            <a:ext cx="12192000" cy="5182767"/>
          </a:xfrm>
          <a:prstGeom prst="rect">
            <a:avLst/>
          </a:prstGeom>
        </p:spPr>
      </p:pic>
      <p:sp>
        <p:nvSpPr>
          <p:cNvPr id="18" name="Rectangle 17">
            <a:extLst>
              <a:ext uri="{FF2B5EF4-FFF2-40B4-BE49-F238E27FC236}">
                <a16:creationId xmlns:a16="http://schemas.microsoft.com/office/drawing/2014/main" id="{F7FA5D99-1089-47C0-BDAA-6A6D56DAD23A}"/>
              </a:ext>
            </a:extLst>
          </p:cNvPr>
          <p:cNvSpPr/>
          <p:nvPr userDrawn="1"/>
        </p:nvSpPr>
        <p:spPr>
          <a:xfrm>
            <a:off x="0" y="1709738"/>
            <a:ext cx="12192000" cy="5182767"/>
          </a:xfrm>
          <a:prstGeom prst="rect">
            <a:avLst/>
          </a:prstGeom>
          <a:solidFill>
            <a:srgbClr val="844D7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51AB5DA-5075-458E-B9F0-D16252ACE2AB}"/>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8A8ABEA7-090B-46A7-8F87-FB9B1C084E5F}"/>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7" name="Picture 6" descr="Logo&#10;&#10;Description automatically generated">
            <a:extLst>
              <a:ext uri="{FF2B5EF4-FFF2-40B4-BE49-F238E27FC236}">
                <a16:creationId xmlns:a16="http://schemas.microsoft.com/office/drawing/2014/main" id="{779133DF-C6EE-4D03-B2EC-8C34B269D3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700" y="0"/>
            <a:ext cx="2285107" cy="1775746"/>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B76BA026-B6D6-4545-8F63-D9F075B99C9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6909" t="13990" r="6826" b="14976"/>
          <a:stretch/>
        </p:blipFill>
        <p:spPr>
          <a:xfrm>
            <a:off x="10176691" y="439070"/>
            <a:ext cx="1749894" cy="475906"/>
          </a:xfrm>
          <a:prstGeom prst="rect">
            <a:avLst/>
          </a:prstGeom>
        </p:spPr>
      </p:pic>
      <p:pic>
        <p:nvPicPr>
          <p:cNvPr id="9" name="Picture 8" descr="Diagram, logo&#10;&#10;Description automatically generated">
            <a:extLst>
              <a:ext uri="{FF2B5EF4-FFF2-40B4-BE49-F238E27FC236}">
                <a16:creationId xmlns:a16="http://schemas.microsoft.com/office/drawing/2014/main" id="{D380EEF0-7637-4D25-95B7-DE40EA6AABFE}"/>
              </a:ext>
            </a:extLst>
          </p:cNvPr>
          <p:cNvPicPr>
            <a:picLocks noChangeAspect="1"/>
          </p:cNvPicPr>
          <p:nvPr userDrawn="1"/>
        </p:nvPicPr>
        <p:blipFill>
          <a:blip r:embed="rId5">
            <a:extLst>
              <a:ext uri="{BEBA8EAE-BF5A-486C-A8C5-ECC9F3942E4B}">
                <a14:imgProps xmlns:a14="http://schemas.microsoft.com/office/drawing/2010/main">
                  <a14:imgLayer r:embed="rId6">
                    <a14:imgEffect>
                      <a14:backgroundRemoval t="9846" b="89575" l="9846" r="93050">
                        <a14:foregroundMark x1="32819" y1="28185" x2="24131" y2="42857"/>
                        <a14:foregroundMark x1="41699" y1="29730" x2="20849" y2="41120"/>
                        <a14:foregroundMark x1="20849" y1="41120" x2="23359" y2="63707"/>
                        <a14:foregroundMark x1="23359" y1="63707" x2="35135" y2="81467"/>
                        <a14:foregroundMark x1="35135" y1="81467" x2="56178" y2="85135"/>
                        <a14:foregroundMark x1="56178" y1="85135" x2="36486" y2="77027"/>
                        <a14:foregroundMark x1="36486" y1="77027" x2="24903" y2="58494"/>
                        <a14:foregroundMark x1="24903" y1="58494" x2="26062" y2="37259"/>
                        <a14:foregroundMark x1="26062" y1="37259" x2="26641" y2="35328"/>
                        <a14:foregroundMark x1="34363" y1="29730" x2="57336" y2="28378"/>
                        <a14:foregroundMark x1="57336" y1="28378" x2="36293" y2="24324"/>
                        <a14:foregroundMark x1="36293" y1="24324" x2="16216" y2="31660"/>
                        <a14:foregroundMark x1="16216" y1="31660" x2="15637" y2="32432"/>
                        <a14:foregroundMark x1="51158" y1="27992" x2="51931" y2="28185"/>
                        <a14:foregroundMark x1="35135" y1="28185" x2="18919" y2="46332"/>
                        <a14:foregroundMark x1="18919" y1="46332" x2="26062" y2="66409"/>
                        <a14:foregroundMark x1="26062" y1="66409" x2="28764" y2="67954"/>
                        <a14:foregroundMark x1="45560" y1="79537" x2="63900" y2="79344"/>
                        <a14:foregroundMark x1="41699" y1="49035" x2="72008" y2="50965"/>
                        <a14:foregroundMark x1="72008" y1="50965" x2="50193" y2="50965"/>
                        <a14:foregroundMark x1="50193" y1="50965" x2="86680" y2="56564"/>
                        <a14:foregroundMark x1="39575" y1="52124" x2="84749" y2="56950"/>
                        <a14:foregroundMark x1="84749" y1="56950" x2="41699" y2="55019"/>
                        <a14:foregroundMark x1="41699" y1="55019" x2="41120" y2="56178"/>
                        <a14:foregroundMark x1="45753" y1="56757" x2="67375" y2="57143"/>
                        <a14:foregroundMark x1="67375" y1="57143" x2="88996" y2="56950"/>
                        <a14:foregroundMark x1="88996" y1="56950" x2="74131" y2="56757"/>
                        <a14:foregroundMark x1="71429" y1="39382" x2="71236" y2="41699"/>
                        <a14:foregroundMark x1="68340" y1="45560" x2="69498" y2="45946"/>
                        <a14:foregroundMark x1="66988" y1="44981" x2="68726" y2="39382"/>
                        <a14:foregroundMark x1="67761" y1="46718" x2="69691" y2="39575"/>
                        <a14:foregroundMark x1="67954" y1="42471" x2="87838" y2="42278"/>
                        <a14:foregroundMark x1="70656" y1="44981" x2="88224" y2="42857"/>
                        <a14:foregroundMark x1="72394" y1="45174" x2="88175" y2="43918"/>
                        <a14:foregroundMark x1="76255" y1="44788" x2="88793" y2="39256"/>
                        <a14:foregroundMark x1="71622" y1="40154" x2="88004" y2="42090"/>
                        <a14:foregroundMark x1="70656" y1="39575" x2="87259" y2="39575"/>
                        <a14:foregroundMark x1="64093" y1="38417" x2="42857" y2="31853"/>
                        <a14:foregroundMark x1="42857" y1="31853" x2="33977" y2="51737"/>
                        <a14:foregroundMark x1="33977" y1="51737" x2="47490" y2="69112"/>
                        <a14:foregroundMark x1="47490" y1="69112" x2="68919" y2="70270"/>
                        <a14:foregroundMark x1="68919" y1="70270" x2="49035" y2="77220"/>
                        <a14:foregroundMark x1="49035" y1="77220" x2="40347" y2="69305"/>
                        <a14:foregroundMark x1="90154" y1="52703" x2="86100" y2="54054"/>
                        <a14:foregroundMark x1="75869" y1="44788" x2="88257" y2="44788"/>
                        <a14:foregroundMark x1="74517" y1="45753" x2="90541" y2="45753"/>
                        <a14:foregroundMark x1="77606" y1="53861" x2="86293" y2="56564"/>
                        <a14:foregroundMark x1="87645" y1="57529" x2="92664" y2="57336"/>
                        <a14:foregroundMark x1="86873" y1="53282" x2="92278" y2="53282"/>
                        <a14:foregroundMark x1="88417" y1="55405" x2="92857" y2="55985"/>
                        <a14:foregroundMark x1="89575" y1="55792" x2="92085" y2="55212"/>
                        <a14:foregroundMark x1="89382" y1="53668" x2="93050" y2="53089"/>
                        <a14:foregroundMark x1="86293" y1="45560" x2="88610" y2="44788"/>
                        <a14:backgroundMark x1="91624" y1="42492" x2="91699" y2="41892"/>
                        <a14:backgroundMark x1="92241" y1="42983" x2="92085" y2="41892"/>
                        <a14:backgroundMark x1="91528" y1="42018" x2="91699" y2="41506"/>
                        <a14:backgroundMark x1="92537" y1="42618" x2="93243" y2="40734"/>
                        <a14:backgroundMark x1="92085" y1="43822" x2="92400" y2="42983"/>
                        <a14:backgroundMark x1="91161" y1="42018" x2="91313" y2="40347"/>
                        <a14:backgroundMark x1="91771" y1="42432" x2="92085" y2="39189"/>
                        <a14:backgroundMark x1="91506" y1="45174" x2="91612" y2="44083"/>
                        <a14:backgroundMark x1="90731" y1="42018" x2="90927" y2="41120"/>
                        <a14:backgroundMark x1="92471" y1="45753" x2="92664" y2="41506"/>
                        <a14:backgroundMark x1="92997" y1="42442" x2="93436" y2="41313"/>
                        <a14:backgroundMark x1="92085" y1="44788" x2="92499" y2="43723"/>
                        <a14:backgroundMark x1="93200" y1="42916" x2="94402" y2="41313"/>
                        <a14:backgroundMark x1="92085" y1="44402" x2="92636" y2="43668"/>
                        <a14:backgroundMark x1="93050" y1="44015" x2="93050" y2="44015"/>
                        <a14:backgroundMark x1="91503" y1="44241" x2="91699" y2="46332"/>
                        <a14:backgroundMark x1="91120" y1="40154" x2="91385" y2="42983"/>
                        <a14:backgroundMark x1="89189" y1="38610" x2="92471" y2="38417"/>
                      </a14:backgroundRemoval>
                    </a14:imgEffect>
                  </a14:imgLayer>
                </a14:imgProps>
              </a:ext>
              <a:ext uri="{28A0092B-C50C-407E-A947-70E740481C1C}">
                <a14:useLocalDpi xmlns:a14="http://schemas.microsoft.com/office/drawing/2010/main" val="0"/>
              </a:ext>
            </a:extLst>
          </a:blip>
          <a:stretch>
            <a:fillRect/>
          </a:stretch>
        </p:blipFill>
        <p:spPr>
          <a:xfrm>
            <a:off x="8721306" y="66877"/>
            <a:ext cx="1220292" cy="1220292"/>
          </a:xfrm>
          <a:prstGeom prst="rect">
            <a:avLst/>
          </a:prstGeom>
        </p:spPr>
      </p:pic>
      <p:sp>
        <p:nvSpPr>
          <p:cNvPr id="10" name="TextBox 9">
            <a:extLst>
              <a:ext uri="{FF2B5EF4-FFF2-40B4-BE49-F238E27FC236}">
                <a16:creationId xmlns:a16="http://schemas.microsoft.com/office/drawing/2014/main" id="{77593129-A614-44AE-8A50-F0CF0B6D0A73}"/>
              </a:ext>
            </a:extLst>
          </p:cNvPr>
          <p:cNvSpPr txBox="1"/>
          <p:nvPr userDrawn="1"/>
        </p:nvSpPr>
        <p:spPr>
          <a:xfrm>
            <a:off x="7653574" y="629301"/>
            <a:ext cx="950185" cy="276999"/>
          </a:xfrm>
          <a:prstGeom prst="rect">
            <a:avLst/>
          </a:prstGeom>
          <a:noFill/>
        </p:spPr>
        <p:txBody>
          <a:bodyPr wrap="square" rtlCol="0">
            <a:spAutoFit/>
          </a:bodyPr>
          <a:lstStyle/>
          <a:p>
            <a:r>
              <a:rPr lang="en-GB" sz="1200" b="1" dirty="0">
                <a:solidFill>
                  <a:schemeClr val="accent6"/>
                </a:solidFill>
              </a:rPr>
              <a:t>Hosted by</a:t>
            </a:r>
          </a:p>
        </p:txBody>
      </p:sp>
      <p:cxnSp>
        <p:nvCxnSpPr>
          <p:cNvPr id="15" name="Google Shape;11;p2">
            <a:extLst>
              <a:ext uri="{FF2B5EF4-FFF2-40B4-BE49-F238E27FC236}">
                <a16:creationId xmlns:a16="http://schemas.microsoft.com/office/drawing/2014/main" id="{5C61C7BC-3B93-4369-80F4-6C196DDA308E}"/>
              </a:ext>
            </a:extLst>
          </p:cNvPr>
          <p:cNvCxnSpPr>
            <a:cxnSpLocks/>
          </p:cNvCxnSpPr>
          <p:nvPr userDrawn="1"/>
        </p:nvCxnSpPr>
        <p:spPr>
          <a:xfrm>
            <a:off x="7695588" y="1275071"/>
            <a:ext cx="4625010" cy="0"/>
          </a:xfrm>
          <a:prstGeom prst="straightConnector1">
            <a:avLst/>
          </a:prstGeom>
          <a:noFill/>
          <a:ln w="9525" cap="flat" cmpd="sng">
            <a:solidFill>
              <a:schemeClr val="accent6"/>
            </a:solidFill>
            <a:prstDash val="solid"/>
            <a:round/>
            <a:headEnd type="oval" w="med" len="med"/>
            <a:tailEnd type="none" w="med" len="med"/>
          </a:ln>
        </p:spPr>
      </p:cxnSp>
      <p:sp>
        <p:nvSpPr>
          <p:cNvPr id="16" name="Google Shape;12;p2">
            <a:extLst>
              <a:ext uri="{FF2B5EF4-FFF2-40B4-BE49-F238E27FC236}">
                <a16:creationId xmlns:a16="http://schemas.microsoft.com/office/drawing/2014/main" id="{A3408478-3FEC-41B3-B06C-D4F0FDB52193}"/>
              </a:ext>
            </a:extLst>
          </p:cNvPr>
          <p:cNvSpPr/>
          <p:nvPr userDrawn="1"/>
        </p:nvSpPr>
        <p:spPr>
          <a:xfrm>
            <a:off x="12918150" y="1337332"/>
            <a:ext cx="567000" cy="567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254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1D616-D0E7-45CE-A758-665BD98023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6FB93AB-3680-4DBF-8384-709C695133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7" name="Picture 6" descr="Logo&#10;&#10;Description automatically generated">
            <a:extLst>
              <a:ext uri="{FF2B5EF4-FFF2-40B4-BE49-F238E27FC236}">
                <a16:creationId xmlns:a16="http://schemas.microsoft.com/office/drawing/2014/main" id="{4B31A5BA-4922-45B7-9052-F1D2E6C0DD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43158"/>
            <a:ext cx="1320800" cy="1026388"/>
          </a:xfrm>
          <a:prstGeom prst="rect">
            <a:avLst/>
          </a:prstGeom>
        </p:spPr>
      </p:pic>
      <p:sp>
        <p:nvSpPr>
          <p:cNvPr id="8" name="Date Placeholder 3">
            <a:extLst>
              <a:ext uri="{FF2B5EF4-FFF2-40B4-BE49-F238E27FC236}">
                <a16:creationId xmlns:a16="http://schemas.microsoft.com/office/drawing/2014/main" id="{D9884BD7-37AB-4C65-9226-B95CB845B35A}"/>
              </a:ext>
            </a:extLst>
          </p:cNvPr>
          <p:cNvSpPr>
            <a:spLocks noGrp="1"/>
          </p:cNvSpPr>
          <p:nvPr>
            <p:ph type="dt" sz="half" idx="2"/>
          </p:nvPr>
        </p:nvSpPr>
        <p:spPr>
          <a:xfrm>
            <a:off x="177800" y="6356352"/>
            <a:ext cx="3328358" cy="365125"/>
          </a:xfrm>
          <a:prstGeom prst="rect">
            <a:avLst/>
          </a:prstGeom>
        </p:spPr>
        <p:txBody>
          <a:bodyPr vert="horz" lIns="91440" tIns="45720" rIns="91440" bIns="45720" rtlCol="0" anchor="ctr"/>
          <a:lstStyle>
            <a:lvl1pPr algn="l">
              <a:defRPr sz="900" b="1">
                <a:solidFill>
                  <a:schemeClr val="accent6"/>
                </a:solidFill>
              </a:defRPr>
            </a:lvl1pPr>
          </a:lstStyle>
          <a:p>
            <a:r>
              <a:rPr lang="en-GB"/>
              <a:t>#NSVC21</a:t>
            </a:r>
            <a:endParaRPr lang="en-GB" dirty="0"/>
          </a:p>
        </p:txBody>
      </p:sp>
    </p:spTree>
    <p:extLst>
      <p:ext uri="{BB962C8B-B14F-4D97-AF65-F5344CB8AC3E}">
        <p14:creationId xmlns:p14="http://schemas.microsoft.com/office/powerpoint/2010/main" val="2144458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38200" y="1882807"/>
            <a:ext cx="10515600" cy="3960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Picture 12" descr="Logo&#10;&#10;Description automatically generated">
            <a:extLst>
              <a:ext uri="{FF2B5EF4-FFF2-40B4-BE49-F238E27FC236}">
                <a16:creationId xmlns:a16="http://schemas.microsoft.com/office/drawing/2014/main" id="{9594F4DC-F59C-4E78-BD4D-694D655062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43158"/>
            <a:ext cx="1320800" cy="1026388"/>
          </a:xfrm>
          <a:prstGeom prst="rect">
            <a:avLst/>
          </a:prstGeom>
        </p:spPr>
      </p:pic>
      <p:sp>
        <p:nvSpPr>
          <p:cNvPr id="14" name="Date Placeholder 3">
            <a:extLst>
              <a:ext uri="{FF2B5EF4-FFF2-40B4-BE49-F238E27FC236}">
                <a16:creationId xmlns:a16="http://schemas.microsoft.com/office/drawing/2014/main" id="{DED85BB5-F328-4F53-B5D1-9E60A8AFCE00}"/>
              </a:ext>
            </a:extLst>
          </p:cNvPr>
          <p:cNvSpPr>
            <a:spLocks noGrp="1"/>
          </p:cNvSpPr>
          <p:nvPr>
            <p:ph type="dt" sz="half" idx="2"/>
          </p:nvPr>
        </p:nvSpPr>
        <p:spPr>
          <a:xfrm>
            <a:off x="177800" y="6356352"/>
            <a:ext cx="3328358" cy="365125"/>
          </a:xfrm>
          <a:prstGeom prst="rect">
            <a:avLst/>
          </a:prstGeom>
        </p:spPr>
        <p:txBody>
          <a:bodyPr vert="horz" lIns="91440" tIns="45720" rIns="91440" bIns="45720" rtlCol="0" anchor="ctr"/>
          <a:lstStyle>
            <a:lvl1pPr algn="l">
              <a:defRPr sz="900" b="1">
                <a:solidFill>
                  <a:schemeClr val="accent6"/>
                </a:solidFill>
              </a:defRPr>
            </a:lvl1pPr>
          </a:lstStyle>
          <a:p>
            <a:r>
              <a:rPr lang="en-GB"/>
              <a:t>#NSVC21</a:t>
            </a:r>
            <a:endParaRPr lang="en-GB" dirty="0"/>
          </a:p>
        </p:txBody>
      </p:sp>
    </p:spTree>
    <p:extLst>
      <p:ext uri="{BB962C8B-B14F-4D97-AF65-F5344CB8AC3E}">
        <p14:creationId xmlns:p14="http://schemas.microsoft.com/office/powerpoint/2010/main" val="3114133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2CF0E-5D70-4720-89D9-4ADC12CA91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B5790A-F6E1-47DA-B893-3BD90FC09BC5}"/>
              </a:ext>
            </a:extLst>
          </p:cNvPr>
          <p:cNvSpPr>
            <a:spLocks noGrp="1"/>
          </p:cNvSpPr>
          <p:nvPr>
            <p:ph idx="1"/>
          </p:nvPr>
        </p:nvSpPr>
        <p:spPr>
          <a:xfrm>
            <a:off x="838200" y="1882807"/>
            <a:ext cx="10515600" cy="3960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Logo&#10;&#10;Description automatically generated">
            <a:extLst>
              <a:ext uri="{FF2B5EF4-FFF2-40B4-BE49-F238E27FC236}">
                <a16:creationId xmlns:a16="http://schemas.microsoft.com/office/drawing/2014/main" id="{ABEE49EE-F0E2-49C6-A516-1683419911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43158"/>
            <a:ext cx="1320800" cy="1026388"/>
          </a:xfrm>
          <a:prstGeom prst="rect">
            <a:avLst/>
          </a:prstGeom>
        </p:spPr>
      </p:pic>
      <p:sp>
        <p:nvSpPr>
          <p:cNvPr id="8" name="Date Placeholder 3">
            <a:extLst>
              <a:ext uri="{FF2B5EF4-FFF2-40B4-BE49-F238E27FC236}">
                <a16:creationId xmlns:a16="http://schemas.microsoft.com/office/drawing/2014/main" id="{FA36D7BF-68CF-4406-AC46-78C0C016B039}"/>
              </a:ext>
            </a:extLst>
          </p:cNvPr>
          <p:cNvSpPr>
            <a:spLocks noGrp="1"/>
          </p:cNvSpPr>
          <p:nvPr>
            <p:ph type="dt" sz="half" idx="2"/>
          </p:nvPr>
        </p:nvSpPr>
        <p:spPr>
          <a:xfrm>
            <a:off x="177800" y="6356352"/>
            <a:ext cx="3328358" cy="365125"/>
          </a:xfrm>
          <a:prstGeom prst="rect">
            <a:avLst/>
          </a:prstGeom>
        </p:spPr>
        <p:txBody>
          <a:bodyPr vert="horz" lIns="91440" tIns="45720" rIns="91440" bIns="45720" rtlCol="0" anchor="ctr"/>
          <a:lstStyle>
            <a:lvl1pPr algn="l">
              <a:defRPr sz="900" b="1">
                <a:solidFill>
                  <a:schemeClr val="accent6"/>
                </a:solidFill>
              </a:defRPr>
            </a:lvl1pPr>
          </a:lstStyle>
          <a:p>
            <a:r>
              <a:rPr lang="en-GB"/>
              <a:t>#NSVC21</a:t>
            </a:r>
            <a:endParaRPr lang="en-GB" dirty="0"/>
          </a:p>
        </p:txBody>
      </p:sp>
    </p:spTree>
    <p:extLst>
      <p:ext uri="{BB962C8B-B14F-4D97-AF65-F5344CB8AC3E}">
        <p14:creationId xmlns:p14="http://schemas.microsoft.com/office/powerpoint/2010/main" val="1721725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596F7-6922-4AAF-B5A2-129BCD2CB33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95720E5-8062-40D1-B21E-55422B2C74AB}"/>
              </a:ext>
            </a:extLst>
          </p:cNvPr>
          <p:cNvSpPr>
            <a:spLocks noGrp="1"/>
          </p:cNvSpPr>
          <p:nvPr>
            <p:ph sz="half" idx="1"/>
          </p:nvPr>
        </p:nvSpPr>
        <p:spPr>
          <a:xfrm>
            <a:off x="838200" y="1825625"/>
            <a:ext cx="5181600" cy="40175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9A9BE73-AA06-4671-8CE8-B040BEF884D6}"/>
              </a:ext>
            </a:extLst>
          </p:cNvPr>
          <p:cNvSpPr>
            <a:spLocks noGrp="1"/>
          </p:cNvSpPr>
          <p:nvPr>
            <p:ph sz="half" idx="2"/>
          </p:nvPr>
        </p:nvSpPr>
        <p:spPr>
          <a:xfrm>
            <a:off x="6172200" y="1825625"/>
            <a:ext cx="5181600" cy="40175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Logo&#10;&#10;Description automatically generated">
            <a:extLst>
              <a:ext uri="{FF2B5EF4-FFF2-40B4-BE49-F238E27FC236}">
                <a16:creationId xmlns:a16="http://schemas.microsoft.com/office/drawing/2014/main" id="{83881267-A85E-47D4-ACD4-8FC384B943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43158"/>
            <a:ext cx="1320800" cy="1026388"/>
          </a:xfrm>
          <a:prstGeom prst="rect">
            <a:avLst/>
          </a:prstGeom>
        </p:spPr>
      </p:pic>
      <p:sp>
        <p:nvSpPr>
          <p:cNvPr id="9" name="Date Placeholder 3">
            <a:extLst>
              <a:ext uri="{FF2B5EF4-FFF2-40B4-BE49-F238E27FC236}">
                <a16:creationId xmlns:a16="http://schemas.microsoft.com/office/drawing/2014/main" id="{FDD91ADC-BC2F-4860-90A8-731D5CD38684}"/>
              </a:ext>
            </a:extLst>
          </p:cNvPr>
          <p:cNvSpPr>
            <a:spLocks noGrp="1"/>
          </p:cNvSpPr>
          <p:nvPr>
            <p:ph type="dt" sz="half" idx="10"/>
          </p:nvPr>
        </p:nvSpPr>
        <p:spPr>
          <a:xfrm>
            <a:off x="177800" y="6356352"/>
            <a:ext cx="3328358" cy="365125"/>
          </a:xfrm>
          <a:prstGeom prst="rect">
            <a:avLst/>
          </a:prstGeom>
        </p:spPr>
        <p:txBody>
          <a:bodyPr vert="horz" lIns="91440" tIns="45720" rIns="91440" bIns="45720" rtlCol="0" anchor="ctr"/>
          <a:lstStyle>
            <a:lvl1pPr algn="l">
              <a:defRPr sz="900" b="1">
                <a:solidFill>
                  <a:schemeClr val="accent6"/>
                </a:solidFill>
              </a:defRPr>
            </a:lvl1pPr>
          </a:lstStyle>
          <a:p>
            <a:r>
              <a:rPr lang="en-GB"/>
              <a:t>#NSVC21</a:t>
            </a:r>
            <a:endParaRPr lang="en-GB" dirty="0"/>
          </a:p>
        </p:txBody>
      </p:sp>
    </p:spTree>
    <p:extLst>
      <p:ext uri="{BB962C8B-B14F-4D97-AF65-F5344CB8AC3E}">
        <p14:creationId xmlns:p14="http://schemas.microsoft.com/office/powerpoint/2010/main" val="3217017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5B25F-EED9-4DA6-B2B4-F1BEDDBB10DE}"/>
              </a:ext>
            </a:extLst>
          </p:cNvPr>
          <p:cNvSpPr>
            <a:spLocks noGrp="1"/>
          </p:cNvSpPr>
          <p:nvPr>
            <p:ph type="title"/>
          </p:nvPr>
        </p:nvSpPr>
        <p:spPr/>
        <p:txBody>
          <a:bodyPr/>
          <a:lstStyle/>
          <a:p>
            <a:r>
              <a:rPr lang="en-US"/>
              <a:t>Click to edit Master title style</a:t>
            </a:r>
            <a:endParaRPr lang="en-GB"/>
          </a:p>
        </p:txBody>
      </p:sp>
      <p:pic>
        <p:nvPicPr>
          <p:cNvPr id="6" name="Picture 5" descr="Logo&#10;&#10;Description automatically generated">
            <a:extLst>
              <a:ext uri="{FF2B5EF4-FFF2-40B4-BE49-F238E27FC236}">
                <a16:creationId xmlns:a16="http://schemas.microsoft.com/office/drawing/2014/main" id="{9034A133-9153-482D-A801-CEA5BDEDA6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43158"/>
            <a:ext cx="1320800" cy="1026388"/>
          </a:xfrm>
          <a:prstGeom prst="rect">
            <a:avLst/>
          </a:prstGeom>
        </p:spPr>
      </p:pic>
      <p:sp>
        <p:nvSpPr>
          <p:cNvPr id="7" name="Date Placeholder 3">
            <a:extLst>
              <a:ext uri="{FF2B5EF4-FFF2-40B4-BE49-F238E27FC236}">
                <a16:creationId xmlns:a16="http://schemas.microsoft.com/office/drawing/2014/main" id="{016E99BD-6091-499E-B680-86273C635FCC}"/>
              </a:ext>
            </a:extLst>
          </p:cNvPr>
          <p:cNvSpPr>
            <a:spLocks noGrp="1"/>
          </p:cNvSpPr>
          <p:nvPr>
            <p:ph type="dt" sz="half" idx="2"/>
          </p:nvPr>
        </p:nvSpPr>
        <p:spPr>
          <a:xfrm>
            <a:off x="177800" y="6356352"/>
            <a:ext cx="3328358" cy="365125"/>
          </a:xfrm>
          <a:prstGeom prst="rect">
            <a:avLst/>
          </a:prstGeom>
        </p:spPr>
        <p:txBody>
          <a:bodyPr vert="horz" lIns="91440" tIns="45720" rIns="91440" bIns="45720" rtlCol="0" anchor="ctr"/>
          <a:lstStyle>
            <a:lvl1pPr algn="l">
              <a:defRPr sz="900" b="1">
                <a:solidFill>
                  <a:schemeClr val="accent6"/>
                </a:solidFill>
              </a:defRPr>
            </a:lvl1pPr>
          </a:lstStyle>
          <a:p>
            <a:r>
              <a:rPr lang="en-GB"/>
              <a:t>#NSVC21</a:t>
            </a:r>
            <a:endParaRPr lang="en-GB" dirty="0"/>
          </a:p>
        </p:txBody>
      </p:sp>
    </p:spTree>
    <p:extLst>
      <p:ext uri="{BB962C8B-B14F-4D97-AF65-F5344CB8AC3E}">
        <p14:creationId xmlns:p14="http://schemas.microsoft.com/office/powerpoint/2010/main" val="3966889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50CBCDB7-F6EE-4762-8DE9-56178BCB89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43158"/>
            <a:ext cx="1320800" cy="1026388"/>
          </a:xfrm>
          <a:prstGeom prst="rect">
            <a:avLst/>
          </a:prstGeom>
        </p:spPr>
      </p:pic>
      <p:sp>
        <p:nvSpPr>
          <p:cNvPr id="6" name="Date Placeholder 3">
            <a:extLst>
              <a:ext uri="{FF2B5EF4-FFF2-40B4-BE49-F238E27FC236}">
                <a16:creationId xmlns:a16="http://schemas.microsoft.com/office/drawing/2014/main" id="{C23CFBE4-5A19-47D2-85C4-81270DF11468}"/>
              </a:ext>
            </a:extLst>
          </p:cNvPr>
          <p:cNvSpPr>
            <a:spLocks noGrp="1"/>
          </p:cNvSpPr>
          <p:nvPr>
            <p:ph type="dt" sz="half" idx="2"/>
          </p:nvPr>
        </p:nvSpPr>
        <p:spPr>
          <a:xfrm>
            <a:off x="177800" y="6356352"/>
            <a:ext cx="3328358" cy="365125"/>
          </a:xfrm>
          <a:prstGeom prst="rect">
            <a:avLst/>
          </a:prstGeom>
        </p:spPr>
        <p:txBody>
          <a:bodyPr vert="horz" lIns="91440" tIns="45720" rIns="91440" bIns="45720" rtlCol="0" anchor="ctr"/>
          <a:lstStyle>
            <a:lvl1pPr algn="l">
              <a:defRPr sz="900" b="1">
                <a:solidFill>
                  <a:schemeClr val="accent6"/>
                </a:solidFill>
              </a:defRPr>
            </a:lvl1pPr>
          </a:lstStyle>
          <a:p>
            <a:r>
              <a:rPr lang="en-GB"/>
              <a:t>#NSVC21</a:t>
            </a:r>
            <a:endParaRPr lang="en-GB" dirty="0"/>
          </a:p>
        </p:txBody>
      </p:sp>
    </p:spTree>
    <p:extLst>
      <p:ext uri="{BB962C8B-B14F-4D97-AF65-F5344CB8AC3E}">
        <p14:creationId xmlns:p14="http://schemas.microsoft.com/office/powerpoint/2010/main" val="2361753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7401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B0BFC-0046-416B-B2FC-12862A3C6D09}"/>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endParaRPr lang="en-GB" dirty="0"/>
          </a:p>
        </p:txBody>
      </p:sp>
      <p:sp>
        <p:nvSpPr>
          <p:cNvPr id="3" name="Picture Placeholder 2">
            <a:extLst>
              <a:ext uri="{FF2B5EF4-FFF2-40B4-BE49-F238E27FC236}">
                <a16:creationId xmlns:a16="http://schemas.microsoft.com/office/drawing/2014/main" id="{5953B77B-F252-4CE5-BBF5-5B391EBB96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89687BD-99F6-4324-9158-E21762D960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Logo&#10;&#10;Description automatically generated">
            <a:extLst>
              <a:ext uri="{FF2B5EF4-FFF2-40B4-BE49-F238E27FC236}">
                <a16:creationId xmlns:a16="http://schemas.microsoft.com/office/drawing/2014/main" id="{CA15C645-5D68-4AFC-8CB3-A6DEF0F444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43158"/>
            <a:ext cx="1320800" cy="1026388"/>
          </a:xfrm>
          <a:prstGeom prst="rect">
            <a:avLst/>
          </a:prstGeom>
        </p:spPr>
      </p:pic>
      <p:sp>
        <p:nvSpPr>
          <p:cNvPr id="9" name="Date Placeholder 3">
            <a:extLst>
              <a:ext uri="{FF2B5EF4-FFF2-40B4-BE49-F238E27FC236}">
                <a16:creationId xmlns:a16="http://schemas.microsoft.com/office/drawing/2014/main" id="{74ACA9B1-3354-48A7-8AE5-2C6ACF77DDB4}"/>
              </a:ext>
            </a:extLst>
          </p:cNvPr>
          <p:cNvSpPr>
            <a:spLocks noGrp="1"/>
          </p:cNvSpPr>
          <p:nvPr>
            <p:ph type="dt" sz="half" idx="10"/>
          </p:nvPr>
        </p:nvSpPr>
        <p:spPr>
          <a:xfrm>
            <a:off x="177800" y="6356352"/>
            <a:ext cx="3328358" cy="365125"/>
          </a:xfrm>
          <a:prstGeom prst="rect">
            <a:avLst/>
          </a:prstGeom>
        </p:spPr>
        <p:txBody>
          <a:bodyPr vert="horz" lIns="91440" tIns="45720" rIns="91440" bIns="45720" rtlCol="0" anchor="ctr"/>
          <a:lstStyle>
            <a:lvl1pPr algn="l">
              <a:defRPr sz="900" b="1">
                <a:solidFill>
                  <a:schemeClr val="accent6"/>
                </a:solidFill>
              </a:defRPr>
            </a:lvl1pPr>
          </a:lstStyle>
          <a:p>
            <a:r>
              <a:rPr lang="en-GB"/>
              <a:t>#NSVC21</a:t>
            </a:r>
            <a:endParaRPr lang="en-GB" dirty="0"/>
          </a:p>
        </p:txBody>
      </p:sp>
    </p:spTree>
    <p:extLst>
      <p:ext uri="{BB962C8B-B14F-4D97-AF65-F5344CB8AC3E}">
        <p14:creationId xmlns:p14="http://schemas.microsoft.com/office/powerpoint/2010/main" val="1862290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82807"/>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1945875"/>
      </p:ext>
    </p:extLst>
  </p:cSld>
  <p:clrMap bg1="lt1" tx1="dk1" bg2="lt2" tx2="dk2" accent1="accent1" accent2="accent2" accent3="accent3" accent4="accent4" accent5="accent5" accent6="accent6" hlink="hlink" folHlink="folHlink"/>
  <p:sldLayoutIdLst>
    <p:sldLayoutId id="2147483692" r:id="rId1"/>
    <p:sldLayoutId id="2147483690" r:id="rId2"/>
    <p:sldLayoutId id="2147483688" r:id="rId3"/>
    <p:sldLayoutId id="2147483691" r:id="rId4"/>
    <p:sldLayoutId id="2147483693" r:id="rId5"/>
    <p:sldLayoutId id="2147483695" r:id="rId6"/>
    <p:sldLayoutId id="2147483696" r:id="rId7"/>
    <p:sldLayoutId id="2147483699" r:id="rId8"/>
    <p:sldLayoutId id="2147483698" r:id="rId9"/>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hyperlink" Target="https://socialvalueportal.com/wp-content/uploads/2020/07/Social-Value-Easy-Guide_For-SME-VCSE_July-2020-1.pdf#:~:text=framework%20to%20quantify%20the%20Social%20Value%20they%20generate.,their%20Social%20Value%20Policy.%20Step%203:%20Get%20involved" TargetMode="External"/><Relationship Id="rId2" Type="http://schemas.openxmlformats.org/officeDocument/2006/relationships/hyperlink" Target="https://www.suffolk.gov.uk/business/tenders-and-supplying-us/social-value/" TargetMode="Externa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8.png"/><Relationship Id="rId11" Type="http://schemas.openxmlformats.org/officeDocument/2006/relationships/image" Target="../media/image11.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hyperlink" Target="mailto:katrina.browning@suffolk.gov.uk" TargetMode="External"/><Relationship Id="rId9"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F45B9D5-215E-4F3D-83BB-784A101AA05B}"/>
              </a:ext>
            </a:extLst>
          </p:cNvPr>
          <p:cNvPicPr>
            <a:picLocks noChangeAspect="1"/>
          </p:cNvPicPr>
          <p:nvPr/>
        </p:nvPicPr>
        <p:blipFill>
          <a:blip r:embed="rId3"/>
          <a:stretch>
            <a:fillRect/>
          </a:stretch>
        </p:blipFill>
        <p:spPr>
          <a:xfrm>
            <a:off x="8738135" y="1208239"/>
            <a:ext cx="3152782" cy="1529099"/>
          </a:xfrm>
          <a:prstGeom prst="rect">
            <a:avLst/>
          </a:prstGeom>
        </p:spPr>
      </p:pic>
      <p:pic>
        <p:nvPicPr>
          <p:cNvPr id="4099" name="Picture 4" descr="SCCblue(2tier)">
            <a:extLst>
              <a:ext uri="{FF2B5EF4-FFF2-40B4-BE49-F238E27FC236}">
                <a16:creationId xmlns:a16="http://schemas.microsoft.com/office/drawing/2014/main" id="{2F13DD47-F1B2-4AEA-A945-DFD2036FFE5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576987" y="5604733"/>
            <a:ext cx="3245401" cy="98984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Freeform: Shape 74">
            <a:extLst>
              <a:ext uri="{FF2B5EF4-FFF2-40B4-BE49-F238E27FC236}">
                <a16:creationId xmlns:a16="http://schemas.microsoft.com/office/drawing/2014/main" id="{AB8B8498-A488-40AF-99EB-F622ED9AD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Freeform: Shape 76">
            <a:extLst>
              <a:ext uri="{FF2B5EF4-FFF2-40B4-BE49-F238E27FC236}">
                <a16:creationId xmlns:a16="http://schemas.microsoft.com/office/drawing/2014/main" id="{2F033D07-FE42-4E5C-A00A-FFE1D42C0F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2" name="Rectangle 3">
            <a:extLst>
              <a:ext uri="{FF2B5EF4-FFF2-40B4-BE49-F238E27FC236}">
                <a16:creationId xmlns:a16="http://schemas.microsoft.com/office/drawing/2014/main" id="{8DA20CA9-B557-44DB-905B-CB9B0CCCBC9B}"/>
              </a:ext>
            </a:extLst>
          </p:cNvPr>
          <p:cNvSpPr>
            <a:spLocks noGrp="1" noChangeArrowheads="1"/>
          </p:cNvSpPr>
          <p:nvPr>
            <p:ph type="subTitle" idx="1"/>
          </p:nvPr>
        </p:nvSpPr>
        <p:spPr>
          <a:xfrm>
            <a:off x="301083" y="1728439"/>
            <a:ext cx="5586761" cy="4092498"/>
          </a:xfrm>
        </p:spPr>
        <p:txBody>
          <a:bodyPr vert="horz" lIns="91440" tIns="45720" rIns="91440" bIns="45720" rtlCol="0" anchor="t">
            <a:normAutofit fontScale="32500" lnSpcReduction="20000"/>
          </a:bodyPr>
          <a:lstStyle/>
          <a:p>
            <a:pPr algn="l">
              <a:spcAft>
                <a:spcPts val="1000"/>
              </a:spcAft>
              <a:defRPr/>
            </a:pPr>
            <a:endParaRPr lang="en-US" sz="500" b="1" dirty="0">
              <a:solidFill>
                <a:schemeClr val="tx1"/>
              </a:solidFill>
            </a:endParaRPr>
          </a:p>
          <a:p>
            <a:pPr algn="l">
              <a:spcAft>
                <a:spcPts val="1000"/>
              </a:spcAft>
              <a:defRPr/>
            </a:pPr>
            <a:endParaRPr lang="en-US" sz="500" b="1" dirty="0">
              <a:solidFill>
                <a:schemeClr val="tx1"/>
              </a:solidFill>
            </a:endParaRPr>
          </a:p>
          <a:p>
            <a:pPr algn="l">
              <a:spcAft>
                <a:spcPts val="1000"/>
              </a:spcAft>
              <a:defRPr/>
            </a:pPr>
            <a:endParaRPr lang="en-US" sz="500" b="1" dirty="0">
              <a:solidFill>
                <a:schemeClr val="tx1"/>
              </a:solidFill>
            </a:endParaRPr>
          </a:p>
          <a:p>
            <a:pPr>
              <a:spcAft>
                <a:spcPts val="1000"/>
              </a:spcAft>
              <a:defRPr/>
            </a:pPr>
            <a:r>
              <a:rPr lang="en-US" sz="8000" b="1" dirty="0">
                <a:solidFill>
                  <a:schemeClr val="tx1"/>
                </a:solidFill>
              </a:rPr>
              <a:t>Sustainable Procurement </a:t>
            </a:r>
          </a:p>
          <a:p>
            <a:pPr>
              <a:spcAft>
                <a:spcPts val="1000"/>
              </a:spcAft>
              <a:defRPr/>
            </a:pPr>
            <a:r>
              <a:rPr lang="en-US" sz="5900" b="1" dirty="0">
                <a:solidFill>
                  <a:schemeClr val="tx1"/>
                </a:solidFill>
              </a:rPr>
              <a:t>– Bidding With Suffolk County Council </a:t>
            </a:r>
          </a:p>
          <a:p>
            <a:pPr>
              <a:spcAft>
                <a:spcPts val="1000"/>
              </a:spcAft>
              <a:defRPr/>
            </a:pPr>
            <a:endParaRPr lang="en-US" sz="2000" b="1" dirty="0">
              <a:solidFill>
                <a:schemeClr val="tx1"/>
              </a:solidFill>
            </a:endParaRPr>
          </a:p>
          <a:p>
            <a:pPr algn="l">
              <a:spcAft>
                <a:spcPts val="1000"/>
              </a:spcAft>
              <a:defRPr/>
            </a:pPr>
            <a:r>
              <a:rPr lang="en-US" sz="2000" b="1" dirty="0">
                <a:solidFill>
                  <a:schemeClr val="tx1"/>
                </a:solidFill>
              </a:rPr>
              <a:t> </a:t>
            </a:r>
          </a:p>
          <a:p>
            <a:pPr algn="l">
              <a:spcAft>
                <a:spcPts val="600"/>
              </a:spcAft>
              <a:defRPr/>
            </a:pPr>
            <a:r>
              <a:rPr lang="en-US" altLang="en-US" sz="2000" b="1" dirty="0">
                <a:solidFill>
                  <a:schemeClr val="tx1"/>
                </a:solidFill>
              </a:rPr>
              <a:t>  </a:t>
            </a:r>
          </a:p>
          <a:p>
            <a:pPr>
              <a:spcAft>
                <a:spcPts val="600"/>
              </a:spcAft>
              <a:defRPr/>
            </a:pPr>
            <a:r>
              <a:rPr lang="en-US" sz="4900" dirty="0">
                <a:solidFill>
                  <a:schemeClr val="tx1"/>
                </a:solidFill>
              </a:rPr>
              <a:t>Katrina Browning -  Senior Procurement Business Partner  </a:t>
            </a:r>
          </a:p>
          <a:p>
            <a:pPr>
              <a:spcAft>
                <a:spcPts val="600"/>
              </a:spcAft>
              <a:defRPr/>
            </a:pPr>
            <a:r>
              <a:rPr lang="en-US" altLang="en-US" sz="4900" dirty="0">
                <a:solidFill>
                  <a:schemeClr val="tx1"/>
                </a:solidFill>
              </a:rPr>
              <a:t>March 2021</a:t>
            </a:r>
          </a:p>
          <a:p>
            <a:pPr>
              <a:defRPr/>
            </a:pPr>
            <a:r>
              <a:rPr lang="en-US" sz="4900" b="1" dirty="0">
                <a:solidFill>
                  <a:schemeClr val="tx1"/>
                </a:solidFill>
              </a:rPr>
              <a:t>Maximising The Suffolk £</a:t>
            </a:r>
          </a:p>
          <a:p>
            <a:pPr algn="l">
              <a:defRPr/>
            </a:pPr>
            <a:endParaRPr lang="en-US" altLang="en-US" sz="500" dirty="0">
              <a:solidFill>
                <a:schemeClr val="tx1"/>
              </a:solidFill>
            </a:endParaRPr>
          </a:p>
        </p:txBody>
      </p:sp>
      <p:sp>
        <p:nvSpPr>
          <p:cNvPr id="6" name="TextBox 5">
            <a:extLst>
              <a:ext uri="{FF2B5EF4-FFF2-40B4-BE49-F238E27FC236}">
                <a16:creationId xmlns:a16="http://schemas.microsoft.com/office/drawing/2014/main" id="{4A421986-8DB0-4A67-A62C-9FEEC02A5610}"/>
              </a:ext>
            </a:extLst>
          </p:cNvPr>
          <p:cNvSpPr txBox="1"/>
          <p:nvPr/>
        </p:nvSpPr>
        <p:spPr>
          <a:xfrm>
            <a:off x="301083" y="280954"/>
            <a:ext cx="11521305" cy="646331"/>
          </a:xfrm>
          <a:prstGeom prst="rect">
            <a:avLst/>
          </a:prstGeom>
          <a:noFill/>
        </p:spPr>
        <p:txBody>
          <a:bodyPr wrap="square">
            <a:spAutoFit/>
          </a:bodyPr>
          <a:lstStyle/>
          <a:p>
            <a:pPr algn="ctr">
              <a:spcAft>
                <a:spcPts val="600"/>
              </a:spcAft>
              <a:defRPr/>
            </a:pPr>
            <a:r>
              <a:rPr lang="en-GB" i="1" dirty="0">
                <a:solidFill>
                  <a:schemeClr val="bg1">
                    <a:lumMod val="50000"/>
                  </a:schemeClr>
                </a:solidFill>
              </a:rPr>
              <a:t>“The Social Value Act can help us to improve the quality of public services, achieve wider benefits for the community and get the greatest value for every pound of public money”  Minister for Civil Society, 2017 </a:t>
            </a:r>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B2217-9738-440C-A9E0-E57860401D68}"/>
              </a:ext>
            </a:extLst>
          </p:cNvPr>
          <p:cNvSpPr>
            <a:spLocks noGrp="1"/>
          </p:cNvSpPr>
          <p:nvPr>
            <p:ph type="title"/>
          </p:nvPr>
        </p:nvSpPr>
        <p:spPr/>
        <p:txBody>
          <a:bodyPr/>
          <a:lstStyle/>
          <a:p>
            <a:r>
              <a:rPr lang="en-GB"/>
              <a:t>What is Sustainable Procurement ? </a:t>
            </a:r>
            <a:endParaRPr lang="en-GB" dirty="0"/>
          </a:p>
        </p:txBody>
      </p:sp>
      <p:pic>
        <p:nvPicPr>
          <p:cNvPr id="5" name="Content Placeholder 4">
            <a:extLst>
              <a:ext uri="{FF2B5EF4-FFF2-40B4-BE49-F238E27FC236}">
                <a16:creationId xmlns:a16="http://schemas.microsoft.com/office/drawing/2014/main" id="{6AF30F1D-2657-4D90-9487-7A01116B0FDD}"/>
              </a:ext>
            </a:extLst>
          </p:cNvPr>
          <p:cNvPicPr>
            <a:picLocks noGrp="1" noChangeAspect="1"/>
          </p:cNvPicPr>
          <p:nvPr>
            <p:ph idx="1"/>
          </p:nvPr>
        </p:nvPicPr>
        <p:blipFill>
          <a:blip r:embed="rId3"/>
          <a:stretch>
            <a:fillRect/>
          </a:stretch>
        </p:blipFill>
        <p:spPr>
          <a:xfrm rot="408954">
            <a:off x="4767594" y="3985502"/>
            <a:ext cx="6602673" cy="1956771"/>
          </a:xfrm>
        </p:spPr>
      </p:pic>
      <p:pic>
        <p:nvPicPr>
          <p:cNvPr id="7" name="Picture 6">
            <a:extLst>
              <a:ext uri="{FF2B5EF4-FFF2-40B4-BE49-F238E27FC236}">
                <a16:creationId xmlns:a16="http://schemas.microsoft.com/office/drawing/2014/main" id="{FBA743B7-7ABC-4643-80A1-E68D554BB478}"/>
              </a:ext>
            </a:extLst>
          </p:cNvPr>
          <p:cNvPicPr>
            <a:picLocks noChangeAspect="1"/>
          </p:cNvPicPr>
          <p:nvPr/>
        </p:nvPicPr>
        <p:blipFill>
          <a:blip r:embed="rId4"/>
          <a:stretch>
            <a:fillRect/>
          </a:stretch>
        </p:blipFill>
        <p:spPr>
          <a:xfrm rot="439824">
            <a:off x="10278304" y="5930666"/>
            <a:ext cx="876422" cy="485843"/>
          </a:xfrm>
          <a:prstGeom prst="rect">
            <a:avLst/>
          </a:prstGeom>
        </p:spPr>
      </p:pic>
      <p:pic>
        <p:nvPicPr>
          <p:cNvPr id="9" name="Picture 8">
            <a:extLst>
              <a:ext uri="{FF2B5EF4-FFF2-40B4-BE49-F238E27FC236}">
                <a16:creationId xmlns:a16="http://schemas.microsoft.com/office/drawing/2014/main" id="{C4FDFCD1-41FD-454B-B318-541C922E9279}"/>
              </a:ext>
            </a:extLst>
          </p:cNvPr>
          <p:cNvPicPr>
            <a:picLocks noChangeAspect="1"/>
          </p:cNvPicPr>
          <p:nvPr/>
        </p:nvPicPr>
        <p:blipFill>
          <a:blip r:embed="rId5"/>
          <a:stretch>
            <a:fillRect/>
          </a:stretch>
        </p:blipFill>
        <p:spPr>
          <a:xfrm rot="21222834">
            <a:off x="479226" y="1978504"/>
            <a:ext cx="9055101" cy="1518558"/>
          </a:xfrm>
          <a:prstGeom prst="rect">
            <a:avLst/>
          </a:prstGeom>
        </p:spPr>
      </p:pic>
      <p:pic>
        <p:nvPicPr>
          <p:cNvPr id="11" name="Picture 10">
            <a:extLst>
              <a:ext uri="{FF2B5EF4-FFF2-40B4-BE49-F238E27FC236}">
                <a16:creationId xmlns:a16="http://schemas.microsoft.com/office/drawing/2014/main" id="{D1F0DC70-DCE6-45E6-BBD1-6FAF5777BBCC}"/>
              </a:ext>
            </a:extLst>
          </p:cNvPr>
          <p:cNvPicPr>
            <a:picLocks noChangeAspect="1"/>
          </p:cNvPicPr>
          <p:nvPr/>
        </p:nvPicPr>
        <p:blipFill>
          <a:blip r:embed="rId6"/>
          <a:stretch>
            <a:fillRect/>
          </a:stretch>
        </p:blipFill>
        <p:spPr>
          <a:xfrm rot="21270709">
            <a:off x="728950" y="3988233"/>
            <a:ext cx="3372321" cy="285790"/>
          </a:xfrm>
          <a:prstGeom prst="rect">
            <a:avLst/>
          </a:prstGeom>
        </p:spPr>
      </p:pic>
      <p:pic>
        <p:nvPicPr>
          <p:cNvPr id="17" name="Picture 16">
            <a:extLst>
              <a:ext uri="{FF2B5EF4-FFF2-40B4-BE49-F238E27FC236}">
                <a16:creationId xmlns:a16="http://schemas.microsoft.com/office/drawing/2014/main" id="{B40257DD-72E7-4A10-AD01-FF5D1E18976B}"/>
              </a:ext>
            </a:extLst>
          </p:cNvPr>
          <p:cNvPicPr>
            <a:picLocks noChangeAspect="1"/>
          </p:cNvPicPr>
          <p:nvPr/>
        </p:nvPicPr>
        <p:blipFill>
          <a:blip r:embed="rId7"/>
          <a:stretch>
            <a:fillRect/>
          </a:stretch>
        </p:blipFill>
        <p:spPr>
          <a:xfrm>
            <a:off x="424003" y="6030731"/>
            <a:ext cx="1990723" cy="606055"/>
          </a:xfrm>
          <a:prstGeom prst="rect">
            <a:avLst/>
          </a:prstGeom>
        </p:spPr>
      </p:pic>
    </p:spTree>
    <p:extLst>
      <p:ext uri="{BB962C8B-B14F-4D97-AF65-F5344CB8AC3E}">
        <p14:creationId xmlns:p14="http://schemas.microsoft.com/office/powerpoint/2010/main" val="1672840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11B73CD4-AFBF-4F11-8365-5539BEA551CF}"/>
              </a:ext>
            </a:extLst>
          </p:cNvPr>
          <p:cNvSpPr>
            <a:spLocks noGrp="1" noChangeArrowheads="1"/>
          </p:cNvSpPr>
          <p:nvPr>
            <p:ph type="title"/>
          </p:nvPr>
        </p:nvSpPr>
        <p:spPr/>
        <p:txBody>
          <a:bodyPr/>
          <a:lstStyle/>
          <a:p>
            <a:r>
              <a:rPr lang="en-GB" altLang="en-US" b="1"/>
              <a:t>Social Value </a:t>
            </a:r>
          </a:p>
        </p:txBody>
      </p:sp>
      <p:sp>
        <p:nvSpPr>
          <p:cNvPr id="3" name="Content Placeholder 2">
            <a:extLst>
              <a:ext uri="{FF2B5EF4-FFF2-40B4-BE49-F238E27FC236}">
                <a16:creationId xmlns:a16="http://schemas.microsoft.com/office/drawing/2014/main" id="{A64B5E9B-A3CD-4793-8F16-9931B33D8FEC}"/>
              </a:ext>
            </a:extLst>
          </p:cNvPr>
          <p:cNvSpPr>
            <a:spLocks noGrp="1"/>
          </p:cNvSpPr>
          <p:nvPr>
            <p:ph idx="1"/>
          </p:nvPr>
        </p:nvSpPr>
        <p:spPr/>
        <p:txBody>
          <a:bodyPr/>
          <a:lstStyle/>
          <a:p>
            <a:pPr marL="0" indent="0">
              <a:buNone/>
              <a:defRPr/>
            </a:pPr>
            <a:r>
              <a:rPr lang="en-GB" sz="2000" dirty="0"/>
              <a:t>“An Act to require public authorities to have regard to economic, social and environmental well-being in connection with public services contracts; and for connected purposes”  </a:t>
            </a:r>
          </a:p>
          <a:p>
            <a:pPr marL="0" indent="0" algn="r">
              <a:buNone/>
              <a:defRPr/>
            </a:pPr>
            <a:r>
              <a:rPr lang="en-GB" sz="2000" b="1" dirty="0"/>
              <a:t>Public Services (Social Value) Act 2012 </a:t>
            </a:r>
          </a:p>
          <a:p>
            <a:pPr marL="0" indent="0">
              <a:buNone/>
              <a:defRPr/>
            </a:pPr>
            <a:endParaRPr lang="en-GB" sz="2000" dirty="0"/>
          </a:p>
          <a:p>
            <a:pPr marL="0" indent="0">
              <a:buNone/>
              <a:defRPr/>
            </a:pPr>
            <a:r>
              <a:rPr lang="en-GB" sz="2000" dirty="0" err="1"/>
              <a:t>Paragrapah</a:t>
            </a:r>
            <a:r>
              <a:rPr lang="en-GB" sz="2000" dirty="0"/>
              <a:t> 1 (3) </a:t>
            </a:r>
          </a:p>
          <a:p>
            <a:pPr marL="0" indent="0">
              <a:buNone/>
              <a:defRPr/>
            </a:pPr>
            <a:r>
              <a:rPr lang="en-GB" sz="2000" dirty="0"/>
              <a:t>The authority must consider – </a:t>
            </a:r>
          </a:p>
          <a:p>
            <a:pPr marL="457200" indent="-457200">
              <a:buFontTx/>
              <a:buAutoNum type="alphaLcParenR"/>
              <a:defRPr/>
            </a:pPr>
            <a:r>
              <a:rPr lang="en-GB" sz="2000" dirty="0"/>
              <a:t>how </a:t>
            </a:r>
            <a:r>
              <a:rPr lang="en-GB" sz="2000" b="1" dirty="0"/>
              <a:t>what is proposed to be procured </a:t>
            </a:r>
            <a:r>
              <a:rPr lang="en-GB" sz="2000" dirty="0"/>
              <a:t>might improve the economic, social and environmental well-being of the </a:t>
            </a:r>
            <a:r>
              <a:rPr lang="en-GB" sz="2000" b="1" dirty="0"/>
              <a:t>relevant area</a:t>
            </a:r>
            <a:r>
              <a:rPr lang="en-GB" sz="2000" dirty="0"/>
              <a:t>, and </a:t>
            </a:r>
          </a:p>
          <a:p>
            <a:pPr marL="457200" indent="-457200">
              <a:buFontTx/>
              <a:buAutoNum type="alphaLcParenR"/>
              <a:defRPr/>
            </a:pPr>
            <a:r>
              <a:rPr lang="en-GB" sz="2000" dirty="0"/>
              <a:t>how, in conducting the </a:t>
            </a:r>
            <a:r>
              <a:rPr lang="en-GB" sz="2000" b="1" dirty="0"/>
              <a:t>process of procurement, </a:t>
            </a:r>
            <a:r>
              <a:rPr lang="en-GB" sz="2000" dirty="0"/>
              <a:t>it might act with a view to securing that improvement. </a:t>
            </a:r>
          </a:p>
          <a:p>
            <a:pPr marL="0" indent="0">
              <a:buNone/>
              <a:defRPr/>
            </a:pPr>
            <a:endParaRPr lang="en-GB" dirty="0"/>
          </a:p>
        </p:txBody>
      </p:sp>
      <p:pic>
        <p:nvPicPr>
          <p:cNvPr id="4" name="Picture 3">
            <a:extLst>
              <a:ext uri="{FF2B5EF4-FFF2-40B4-BE49-F238E27FC236}">
                <a16:creationId xmlns:a16="http://schemas.microsoft.com/office/drawing/2014/main" id="{8A64CAAA-2976-43CB-B431-FC4C1489551C}"/>
              </a:ext>
            </a:extLst>
          </p:cNvPr>
          <p:cNvPicPr>
            <a:picLocks noChangeAspect="1"/>
          </p:cNvPicPr>
          <p:nvPr/>
        </p:nvPicPr>
        <p:blipFill>
          <a:blip r:embed="rId3"/>
          <a:stretch>
            <a:fillRect/>
          </a:stretch>
        </p:blipFill>
        <p:spPr>
          <a:xfrm>
            <a:off x="424003" y="6030731"/>
            <a:ext cx="1990723" cy="60605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43172-381E-4F39-9260-19BE01EE1D16}"/>
              </a:ext>
            </a:extLst>
          </p:cNvPr>
          <p:cNvSpPr>
            <a:spLocks noGrp="1" noChangeArrowheads="1"/>
          </p:cNvSpPr>
          <p:nvPr>
            <p:ph type="title"/>
          </p:nvPr>
        </p:nvSpPr>
        <p:spPr/>
        <p:txBody>
          <a:bodyPr/>
          <a:lstStyle/>
          <a:p>
            <a:r>
              <a:rPr lang="en-GB" altLang="en-US" b="1"/>
              <a:t>What Is Social Value? </a:t>
            </a:r>
          </a:p>
        </p:txBody>
      </p:sp>
      <p:pic>
        <p:nvPicPr>
          <p:cNvPr id="5" name="Picture 4">
            <a:extLst>
              <a:ext uri="{FF2B5EF4-FFF2-40B4-BE49-F238E27FC236}">
                <a16:creationId xmlns:a16="http://schemas.microsoft.com/office/drawing/2014/main" id="{F8EF82A7-9467-4896-AE87-CD4FC497B1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9414" y="1389064"/>
            <a:ext cx="6353175"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91706079-3879-4579-A9C1-D7564DB805CE}"/>
              </a:ext>
            </a:extLst>
          </p:cNvPr>
          <p:cNvPicPr>
            <a:picLocks noChangeAspect="1"/>
          </p:cNvPicPr>
          <p:nvPr/>
        </p:nvPicPr>
        <p:blipFill>
          <a:blip r:embed="rId4"/>
          <a:stretch>
            <a:fillRect/>
          </a:stretch>
        </p:blipFill>
        <p:spPr>
          <a:xfrm>
            <a:off x="424003" y="6030731"/>
            <a:ext cx="1990723" cy="606055"/>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3AADC3-4AB5-4A51-901F-51111BEFFF8E}"/>
              </a:ext>
            </a:extLst>
          </p:cNvPr>
          <p:cNvPicPr>
            <a:picLocks noChangeAspect="1"/>
          </p:cNvPicPr>
          <p:nvPr/>
        </p:nvPicPr>
        <p:blipFill>
          <a:blip r:embed="rId3"/>
          <a:stretch>
            <a:fillRect/>
          </a:stretch>
        </p:blipFill>
        <p:spPr>
          <a:xfrm>
            <a:off x="1930271" y="221213"/>
            <a:ext cx="8331458" cy="5690060"/>
          </a:xfrm>
          <a:prstGeom prst="rect">
            <a:avLst/>
          </a:prstGeom>
        </p:spPr>
      </p:pic>
      <p:pic>
        <p:nvPicPr>
          <p:cNvPr id="11" name="Picture 10">
            <a:extLst>
              <a:ext uri="{FF2B5EF4-FFF2-40B4-BE49-F238E27FC236}">
                <a16:creationId xmlns:a16="http://schemas.microsoft.com/office/drawing/2014/main" id="{D2DE2455-5553-47B2-8611-69682CBFE47B}"/>
              </a:ext>
            </a:extLst>
          </p:cNvPr>
          <p:cNvPicPr>
            <a:picLocks noChangeAspect="1"/>
          </p:cNvPicPr>
          <p:nvPr/>
        </p:nvPicPr>
        <p:blipFill>
          <a:blip r:embed="rId4"/>
          <a:stretch>
            <a:fillRect/>
          </a:stretch>
        </p:blipFill>
        <p:spPr>
          <a:xfrm>
            <a:off x="319093" y="6030732"/>
            <a:ext cx="1990723" cy="606055"/>
          </a:xfrm>
          <a:prstGeom prst="rect">
            <a:avLst/>
          </a:prstGeom>
        </p:spPr>
      </p:pic>
    </p:spTree>
    <p:extLst>
      <p:ext uri="{BB962C8B-B14F-4D97-AF65-F5344CB8AC3E}">
        <p14:creationId xmlns:p14="http://schemas.microsoft.com/office/powerpoint/2010/main" val="1293092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89E880-0140-4622-A11D-43C1744E2E1C}"/>
              </a:ext>
            </a:extLst>
          </p:cNvPr>
          <p:cNvSpPr>
            <a:spLocks noGrp="1"/>
          </p:cNvSpPr>
          <p:nvPr>
            <p:ph type="title"/>
          </p:nvPr>
        </p:nvSpPr>
        <p:spPr>
          <a:xfrm>
            <a:off x="495656" y="365127"/>
            <a:ext cx="11374452" cy="877901"/>
          </a:xfrm>
        </p:spPr>
        <p:txBody>
          <a:bodyPr>
            <a:normAutofit/>
          </a:bodyPr>
          <a:lstStyle/>
          <a:p>
            <a:r>
              <a:rPr lang="en-GB" altLang="en-US" sz="3300" b="1" dirty="0"/>
              <a:t>Social Value and Sustainable Procurement Policy (2017)</a:t>
            </a:r>
            <a:endParaRPr lang="en-GB" sz="3300" dirty="0"/>
          </a:p>
        </p:txBody>
      </p:sp>
      <p:sp>
        <p:nvSpPr>
          <p:cNvPr id="5" name="Content Placeholder 4">
            <a:extLst>
              <a:ext uri="{FF2B5EF4-FFF2-40B4-BE49-F238E27FC236}">
                <a16:creationId xmlns:a16="http://schemas.microsoft.com/office/drawing/2014/main" id="{AEF283B3-3CEE-4B2F-8444-ADAE608EF7FD}"/>
              </a:ext>
            </a:extLst>
          </p:cNvPr>
          <p:cNvSpPr>
            <a:spLocks noGrp="1"/>
          </p:cNvSpPr>
          <p:nvPr>
            <p:ph idx="1"/>
          </p:nvPr>
        </p:nvSpPr>
        <p:spPr>
          <a:xfrm>
            <a:off x="823527" y="1076875"/>
            <a:ext cx="10515600" cy="3544574"/>
          </a:xfrm>
        </p:spPr>
        <p:txBody>
          <a:bodyPr/>
          <a:lstStyle/>
          <a:p>
            <a:pPr>
              <a:buFontTx/>
              <a:buChar char="-"/>
              <a:defRPr/>
            </a:pPr>
            <a:r>
              <a:rPr lang="en-GB" altLang="en-US" sz="2800" dirty="0"/>
              <a:t>Scrutiny recommendation to create a “</a:t>
            </a:r>
            <a:r>
              <a:rPr lang="en-GB" sz="2800" dirty="0"/>
              <a:t>simple, but robust, social value policy”</a:t>
            </a:r>
            <a:endParaRPr lang="en-GB" altLang="en-US" sz="2800" dirty="0"/>
          </a:p>
          <a:p>
            <a:pPr>
              <a:buFontTx/>
              <a:buChar char="-"/>
              <a:defRPr/>
            </a:pPr>
            <a:r>
              <a:rPr lang="en-GB" altLang="en-US" sz="2800" dirty="0"/>
              <a:t>Developed in consultation with Suffolk Chamber and  VCS</a:t>
            </a:r>
          </a:p>
          <a:p>
            <a:pPr>
              <a:buFontTx/>
              <a:buChar char="-"/>
              <a:defRPr/>
            </a:pPr>
            <a:r>
              <a:rPr lang="en-GB" altLang="en-US" sz="2800" b="1" dirty="0"/>
              <a:t>Encompasses all contracts  not just above OJEU service contracts</a:t>
            </a:r>
          </a:p>
          <a:p>
            <a:pPr>
              <a:buFontTx/>
              <a:buChar char="-"/>
              <a:defRPr/>
            </a:pPr>
            <a:r>
              <a:rPr lang="en-GB" altLang="en-US" sz="2800" dirty="0"/>
              <a:t>Clearly links to our corporate priorities</a:t>
            </a:r>
          </a:p>
          <a:p>
            <a:endParaRPr lang="en-GB" dirty="0"/>
          </a:p>
        </p:txBody>
      </p:sp>
      <p:pic>
        <p:nvPicPr>
          <p:cNvPr id="2" name="Picture 1">
            <a:extLst>
              <a:ext uri="{FF2B5EF4-FFF2-40B4-BE49-F238E27FC236}">
                <a16:creationId xmlns:a16="http://schemas.microsoft.com/office/drawing/2014/main" id="{5C61A294-3EAB-4C4D-8BB1-11DD283F3C02}"/>
              </a:ext>
            </a:extLst>
          </p:cNvPr>
          <p:cNvPicPr>
            <a:picLocks noChangeAspect="1"/>
          </p:cNvPicPr>
          <p:nvPr/>
        </p:nvPicPr>
        <p:blipFill>
          <a:blip r:embed="rId3"/>
          <a:stretch>
            <a:fillRect/>
          </a:stretch>
        </p:blipFill>
        <p:spPr>
          <a:xfrm>
            <a:off x="424003" y="6030731"/>
            <a:ext cx="1990723" cy="606055"/>
          </a:xfrm>
          <a:prstGeom prst="rect">
            <a:avLst/>
          </a:prstGeom>
        </p:spPr>
      </p:pic>
      <p:pic>
        <p:nvPicPr>
          <p:cNvPr id="7" name="Picture 1">
            <a:extLst>
              <a:ext uri="{FF2B5EF4-FFF2-40B4-BE49-F238E27FC236}">
                <a16:creationId xmlns:a16="http://schemas.microsoft.com/office/drawing/2014/main" id="{0B2F738C-BB40-4970-B826-C2F0A7B4B3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0001" y="4213996"/>
            <a:ext cx="1544638" cy="219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18688E9A-2F8B-44CE-BE63-C86917DCBC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0652" y="4171133"/>
            <a:ext cx="1590675" cy="228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a:extLst>
              <a:ext uri="{FF2B5EF4-FFF2-40B4-BE49-F238E27FC236}">
                <a16:creationId xmlns:a16="http://schemas.microsoft.com/office/drawing/2014/main" id="{EC78EDEE-3841-4348-BE6E-1C9643C765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37377" y="4171134"/>
            <a:ext cx="1589088" cy="228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a:extLst>
              <a:ext uri="{FF2B5EF4-FFF2-40B4-BE49-F238E27FC236}">
                <a16:creationId xmlns:a16="http://schemas.microsoft.com/office/drawing/2014/main" id="{2378D460-C92D-4739-BD7F-EE9A857FF57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2515" y="4455295"/>
            <a:ext cx="2436812"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5617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2DE2455-5553-47B2-8611-69682CBFE47B}"/>
              </a:ext>
            </a:extLst>
          </p:cNvPr>
          <p:cNvPicPr>
            <a:picLocks noChangeAspect="1"/>
          </p:cNvPicPr>
          <p:nvPr/>
        </p:nvPicPr>
        <p:blipFill>
          <a:blip r:embed="rId3"/>
          <a:stretch>
            <a:fillRect/>
          </a:stretch>
        </p:blipFill>
        <p:spPr>
          <a:xfrm>
            <a:off x="319093" y="6030732"/>
            <a:ext cx="1990723" cy="606055"/>
          </a:xfrm>
          <a:prstGeom prst="rect">
            <a:avLst/>
          </a:prstGeom>
        </p:spPr>
      </p:pic>
      <p:pic>
        <p:nvPicPr>
          <p:cNvPr id="4" name="Picture 3">
            <a:extLst>
              <a:ext uri="{FF2B5EF4-FFF2-40B4-BE49-F238E27FC236}">
                <a16:creationId xmlns:a16="http://schemas.microsoft.com/office/drawing/2014/main" id="{59A3158C-0076-46AB-A282-51993AE758C3}"/>
              </a:ext>
            </a:extLst>
          </p:cNvPr>
          <p:cNvPicPr>
            <a:picLocks noChangeAspect="1"/>
          </p:cNvPicPr>
          <p:nvPr/>
        </p:nvPicPr>
        <p:blipFill>
          <a:blip r:embed="rId4"/>
          <a:stretch>
            <a:fillRect/>
          </a:stretch>
        </p:blipFill>
        <p:spPr>
          <a:xfrm>
            <a:off x="1818128" y="1126185"/>
            <a:ext cx="8555744" cy="4605629"/>
          </a:xfrm>
          <a:prstGeom prst="rect">
            <a:avLst/>
          </a:prstGeom>
        </p:spPr>
      </p:pic>
      <p:sp>
        <p:nvSpPr>
          <p:cNvPr id="8" name="Title 3">
            <a:extLst>
              <a:ext uri="{FF2B5EF4-FFF2-40B4-BE49-F238E27FC236}">
                <a16:creationId xmlns:a16="http://schemas.microsoft.com/office/drawing/2014/main" id="{806AE161-FBBC-4E6A-85F6-8929519918EC}"/>
              </a:ext>
            </a:extLst>
          </p:cNvPr>
          <p:cNvSpPr>
            <a:spLocks noGrp="1"/>
          </p:cNvSpPr>
          <p:nvPr>
            <p:ph type="title"/>
          </p:nvPr>
        </p:nvSpPr>
        <p:spPr>
          <a:xfrm>
            <a:off x="873564" y="348401"/>
            <a:ext cx="10444871" cy="877901"/>
          </a:xfrm>
        </p:spPr>
        <p:txBody>
          <a:bodyPr>
            <a:normAutofit/>
          </a:bodyPr>
          <a:lstStyle/>
          <a:p>
            <a:pPr algn="ctr"/>
            <a:r>
              <a:rPr lang="en-GB" altLang="en-US" sz="3300" b="1" dirty="0"/>
              <a:t>Examples from our Annual Social Value Ask </a:t>
            </a:r>
            <a:endParaRPr lang="en-GB" sz="3300" dirty="0"/>
          </a:p>
        </p:txBody>
      </p:sp>
    </p:spTree>
    <p:extLst>
      <p:ext uri="{BB962C8B-B14F-4D97-AF65-F5344CB8AC3E}">
        <p14:creationId xmlns:p14="http://schemas.microsoft.com/office/powerpoint/2010/main" val="4258693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2DE2455-5553-47B2-8611-69682CBFE47B}"/>
              </a:ext>
            </a:extLst>
          </p:cNvPr>
          <p:cNvPicPr>
            <a:picLocks noChangeAspect="1"/>
          </p:cNvPicPr>
          <p:nvPr/>
        </p:nvPicPr>
        <p:blipFill>
          <a:blip r:embed="rId3"/>
          <a:stretch>
            <a:fillRect/>
          </a:stretch>
        </p:blipFill>
        <p:spPr>
          <a:xfrm>
            <a:off x="319093" y="6030732"/>
            <a:ext cx="1990723" cy="606055"/>
          </a:xfrm>
          <a:prstGeom prst="rect">
            <a:avLst/>
          </a:prstGeom>
        </p:spPr>
      </p:pic>
      <p:pic>
        <p:nvPicPr>
          <p:cNvPr id="4" name="Picture 3">
            <a:extLst>
              <a:ext uri="{FF2B5EF4-FFF2-40B4-BE49-F238E27FC236}">
                <a16:creationId xmlns:a16="http://schemas.microsoft.com/office/drawing/2014/main" id="{43677029-97CC-496C-B6C7-D97A2A1241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0872" y="221213"/>
            <a:ext cx="7850255" cy="5551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3517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89E880-0140-4622-A11D-43C1744E2E1C}"/>
              </a:ext>
            </a:extLst>
          </p:cNvPr>
          <p:cNvSpPr>
            <a:spLocks noGrp="1"/>
          </p:cNvSpPr>
          <p:nvPr>
            <p:ph type="title"/>
          </p:nvPr>
        </p:nvSpPr>
        <p:spPr>
          <a:xfrm>
            <a:off x="495656" y="365127"/>
            <a:ext cx="11374452" cy="877901"/>
          </a:xfrm>
        </p:spPr>
        <p:txBody>
          <a:bodyPr>
            <a:normAutofit/>
          </a:bodyPr>
          <a:lstStyle/>
          <a:p>
            <a:r>
              <a:rPr lang="en-GB" altLang="en-US" sz="3600" b="1" dirty="0"/>
              <a:t>Suffolk Example: Social Value in a Specification</a:t>
            </a:r>
            <a:endParaRPr lang="en-GB" sz="3300" dirty="0"/>
          </a:p>
        </p:txBody>
      </p:sp>
      <p:pic>
        <p:nvPicPr>
          <p:cNvPr id="2" name="Picture 1">
            <a:extLst>
              <a:ext uri="{FF2B5EF4-FFF2-40B4-BE49-F238E27FC236}">
                <a16:creationId xmlns:a16="http://schemas.microsoft.com/office/drawing/2014/main" id="{5C61A294-3EAB-4C4D-8BB1-11DD283F3C02}"/>
              </a:ext>
            </a:extLst>
          </p:cNvPr>
          <p:cNvPicPr>
            <a:picLocks noChangeAspect="1"/>
          </p:cNvPicPr>
          <p:nvPr/>
        </p:nvPicPr>
        <p:blipFill>
          <a:blip r:embed="rId3"/>
          <a:stretch>
            <a:fillRect/>
          </a:stretch>
        </p:blipFill>
        <p:spPr>
          <a:xfrm>
            <a:off x="424003" y="6030731"/>
            <a:ext cx="1990723" cy="606055"/>
          </a:xfrm>
          <a:prstGeom prst="rect">
            <a:avLst/>
          </a:prstGeom>
        </p:spPr>
      </p:pic>
      <p:sp>
        <p:nvSpPr>
          <p:cNvPr id="6" name="Content Placeholder 2">
            <a:extLst>
              <a:ext uri="{FF2B5EF4-FFF2-40B4-BE49-F238E27FC236}">
                <a16:creationId xmlns:a16="http://schemas.microsoft.com/office/drawing/2014/main" id="{91999C72-F41F-4CC4-A9DA-9B383BA5DEC6}"/>
              </a:ext>
            </a:extLst>
          </p:cNvPr>
          <p:cNvSpPr>
            <a:spLocks noGrp="1"/>
          </p:cNvSpPr>
          <p:nvPr>
            <p:ph idx="1"/>
          </p:nvPr>
        </p:nvSpPr>
        <p:spPr>
          <a:xfrm>
            <a:off x="7659444" y="2108499"/>
            <a:ext cx="4210663" cy="3496963"/>
          </a:xfrm>
        </p:spPr>
        <p:txBody>
          <a:bodyPr>
            <a:normAutofit/>
          </a:bodyPr>
          <a:lstStyle/>
          <a:p>
            <a:pPr marL="0" indent="0">
              <a:buNone/>
              <a:defRPr/>
            </a:pPr>
            <a:r>
              <a:rPr lang="en-GB" sz="2000" dirty="0"/>
              <a:t>Evaluation criteria must relate to the contract  e.g. requirements that appear in your Specification</a:t>
            </a:r>
          </a:p>
          <a:p>
            <a:pPr marL="0" indent="0">
              <a:buFontTx/>
              <a:buNone/>
              <a:defRPr/>
            </a:pPr>
            <a:endParaRPr lang="en-GB" sz="2000" dirty="0"/>
          </a:p>
          <a:p>
            <a:pPr marL="0" indent="0">
              <a:buFontTx/>
              <a:buNone/>
              <a:defRPr/>
            </a:pPr>
            <a:r>
              <a:rPr lang="en-GB" sz="2000" dirty="0"/>
              <a:t>Example from CYP Service Specification template </a:t>
            </a:r>
          </a:p>
        </p:txBody>
      </p:sp>
      <p:pic>
        <p:nvPicPr>
          <p:cNvPr id="8" name="Picture 7">
            <a:extLst>
              <a:ext uri="{FF2B5EF4-FFF2-40B4-BE49-F238E27FC236}">
                <a16:creationId xmlns:a16="http://schemas.microsoft.com/office/drawing/2014/main" id="{8D33E006-1EAD-426D-BD1B-8165C7C6FD91}"/>
              </a:ext>
            </a:extLst>
          </p:cNvPr>
          <p:cNvPicPr>
            <a:picLocks noChangeAspect="1"/>
          </p:cNvPicPr>
          <p:nvPr/>
        </p:nvPicPr>
        <p:blipFill>
          <a:blip r:embed="rId4"/>
          <a:stretch>
            <a:fillRect/>
          </a:stretch>
        </p:blipFill>
        <p:spPr>
          <a:xfrm>
            <a:off x="669648" y="1338600"/>
            <a:ext cx="5839640" cy="3820058"/>
          </a:xfrm>
          <a:prstGeom prst="rect">
            <a:avLst/>
          </a:prstGeom>
        </p:spPr>
      </p:pic>
    </p:spTree>
    <p:extLst>
      <p:ext uri="{BB962C8B-B14F-4D97-AF65-F5344CB8AC3E}">
        <p14:creationId xmlns:p14="http://schemas.microsoft.com/office/powerpoint/2010/main" val="2956642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89E880-0140-4622-A11D-43C1744E2E1C}"/>
              </a:ext>
            </a:extLst>
          </p:cNvPr>
          <p:cNvSpPr>
            <a:spLocks noGrp="1"/>
          </p:cNvSpPr>
          <p:nvPr>
            <p:ph type="title"/>
          </p:nvPr>
        </p:nvSpPr>
        <p:spPr>
          <a:xfrm>
            <a:off x="495656" y="365127"/>
            <a:ext cx="11374452" cy="877901"/>
          </a:xfrm>
        </p:spPr>
        <p:txBody>
          <a:bodyPr>
            <a:normAutofit/>
          </a:bodyPr>
          <a:lstStyle/>
          <a:p>
            <a:r>
              <a:rPr lang="en-GB" altLang="en-US" sz="3600" b="1" dirty="0"/>
              <a:t>Suffolk Example: Social Value Evaluation Criteria</a:t>
            </a:r>
            <a:endParaRPr lang="en-GB" sz="3300" dirty="0"/>
          </a:p>
        </p:txBody>
      </p:sp>
      <p:pic>
        <p:nvPicPr>
          <p:cNvPr id="2" name="Picture 1">
            <a:extLst>
              <a:ext uri="{FF2B5EF4-FFF2-40B4-BE49-F238E27FC236}">
                <a16:creationId xmlns:a16="http://schemas.microsoft.com/office/drawing/2014/main" id="{5C61A294-3EAB-4C4D-8BB1-11DD283F3C02}"/>
              </a:ext>
            </a:extLst>
          </p:cNvPr>
          <p:cNvPicPr>
            <a:picLocks noChangeAspect="1"/>
          </p:cNvPicPr>
          <p:nvPr/>
        </p:nvPicPr>
        <p:blipFill>
          <a:blip r:embed="rId3"/>
          <a:stretch>
            <a:fillRect/>
          </a:stretch>
        </p:blipFill>
        <p:spPr>
          <a:xfrm>
            <a:off x="424003" y="6030731"/>
            <a:ext cx="1990723" cy="606055"/>
          </a:xfrm>
          <a:prstGeom prst="rect">
            <a:avLst/>
          </a:prstGeom>
        </p:spPr>
      </p:pic>
      <p:sp>
        <p:nvSpPr>
          <p:cNvPr id="14" name="TextBox 13">
            <a:extLst>
              <a:ext uri="{FF2B5EF4-FFF2-40B4-BE49-F238E27FC236}">
                <a16:creationId xmlns:a16="http://schemas.microsoft.com/office/drawing/2014/main" id="{7814835E-6545-4509-B932-BC702A1B61DB}"/>
              </a:ext>
            </a:extLst>
          </p:cNvPr>
          <p:cNvSpPr txBox="1"/>
          <p:nvPr/>
        </p:nvSpPr>
        <p:spPr>
          <a:xfrm>
            <a:off x="7133727" y="2328829"/>
            <a:ext cx="4014137" cy="2616101"/>
          </a:xfrm>
          <a:prstGeom prst="rect">
            <a:avLst/>
          </a:prstGeom>
          <a:noFill/>
        </p:spPr>
        <p:txBody>
          <a:bodyPr wrap="square">
            <a:spAutoFit/>
          </a:bodyPr>
          <a:lstStyle/>
          <a:p>
            <a:pPr marL="285750" indent="-285750">
              <a:buFont typeface="Arial" panose="020B0604020202020204" pitchFamily="34" charset="0"/>
              <a:buChar char="•"/>
              <a:defRPr/>
            </a:pPr>
            <a:r>
              <a:rPr lang="en-GB" sz="2000" dirty="0">
                <a:solidFill>
                  <a:schemeClr val="tx2"/>
                </a:solidFill>
              </a:rPr>
              <a:t>Evaluation criteria are specific to the tender</a:t>
            </a:r>
          </a:p>
          <a:p>
            <a:pPr marL="285750" indent="-285750">
              <a:buFont typeface="Arial" panose="020B0604020202020204" pitchFamily="34" charset="0"/>
              <a:buChar char="•"/>
              <a:defRPr/>
            </a:pPr>
            <a:endParaRPr lang="en-GB" sz="800" dirty="0">
              <a:solidFill>
                <a:schemeClr val="tx2"/>
              </a:solidFill>
            </a:endParaRPr>
          </a:p>
          <a:p>
            <a:pPr marL="285750" indent="-285750">
              <a:buFont typeface="Arial" panose="020B0604020202020204" pitchFamily="34" charset="0"/>
              <a:buChar char="•"/>
              <a:defRPr/>
            </a:pPr>
            <a:r>
              <a:rPr lang="en-GB" sz="2000" dirty="0">
                <a:solidFill>
                  <a:schemeClr val="tx2"/>
                </a:solidFill>
              </a:rPr>
              <a:t>CCS Growth Balanced Scorecard</a:t>
            </a:r>
          </a:p>
          <a:p>
            <a:pPr marL="285750" indent="-285750">
              <a:buFont typeface="Arial" panose="020B0604020202020204" pitchFamily="34" charset="0"/>
              <a:buChar char="•"/>
              <a:defRPr/>
            </a:pPr>
            <a:endParaRPr lang="en-GB" sz="800" dirty="0">
              <a:solidFill>
                <a:schemeClr val="tx2"/>
              </a:solidFill>
            </a:endParaRPr>
          </a:p>
          <a:p>
            <a:pPr marL="285750" indent="-285750">
              <a:buFont typeface="Arial" panose="020B0604020202020204" pitchFamily="34" charset="0"/>
              <a:buChar char="•"/>
              <a:defRPr/>
            </a:pPr>
            <a:r>
              <a:rPr lang="en-GB" sz="2000" dirty="0">
                <a:solidFill>
                  <a:schemeClr val="tx2"/>
                </a:solidFill>
              </a:rPr>
              <a:t>Example is available is needed </a:t>
            </a:r>
          </a:p>
          <a:p>
            <a:pPr>
              <a:defRPr/>
            </a:pPr>
            <a:endParaRPr lang="en-GB" sz="800" dirty="0">
              <a:solidFill>
                <a:schemeClr val="tx2"/>
              </a:solidFill>
            </a:endParaRPr>
          </a:p>
          <a:p>
            <a:pPr marL="285750" indent="-285750">
              <a:buFont typeface="Arial" panose="020B0604020202020204" pitchFamily="34" charset="0"/>
              <a:buChar char="•"/>
              <a:defRPr/>
            </a:pPr>
            <a:r>
              <a:rPr lang="en-GB" sz="2000" dirty="0">
                <a:solidFill>
                  <a:schemeClr val="tx2"/>
                </a:solidFill>
              </a:rPr>
              <a:t>Now includes reference to TOMS</a:t>
            </a:r>
          </a:p>
        </p:txBody>
      </p:sp>
      <p:pic>
        <p:nvPicPr>
          <p:cNvPr id="16" name="Picture 15">
            <a:extLst>
              <a:ext uri="{FF2B5EF4-FFF2-40B4-BE49-F238E27FC236}">
                <a16:creationId xmlns:a16="http://schemas.microsoft.com/office/drawing/2014/main" id="{AA5D425D-55D7-425B-8C4B-6FC9C86C9C76}"/>
              </a:ext>
            </a:extLst>
          </p:cNvPr>
          <p:cNvPicPr>
            <a:picLocks noChangeAspect="1"/>
          </p:cNvPicPr>
          <p:nvPr/>
        </p:nvPicPr>
        <p:blipFill>
          <a:blip r:embed="rId4"/>
          <a:stretch>
            <a:fillRect/>
          </a:stretch>
        </p:blipFill>
        <p:spPr>
          <a:xfrm>
            <a:off x="1245702" y="1243028"/>
            <a:ext cx="5234717" cy="4342876"/>
          </a:xfrm>
          <a:prstGeom prst="rect">
            <a:avLst/>
          </a:prstGeom>
        </p:spPr>
      </p:pic>
    </p:spTree>
    <p:extLst>
      <p:ext uri="{BB962C8B-B14F-4D97-AF65-F5344CB8AC3E}">
        <p14:creationId xmlns:p14="http://schemas.microsoft.com/office/powerpoint/2010/main" val="3027303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89E880-0140-4622-A11D-43C1744E2E1C}"/>
              </a:ext>
            </a:extLst>
          </p:cNvPr>
          <p:cNvSpPr>
            <a:spLocks noGrp="1"/>
          </p:cNvSpPr>
          <p:nvPr>
            <p:ph type="title"/>
          </p:nvPr>
        </p:nvSpPr>
        <p:spPr>
          <a:xfrm>
            <a:off x="495656" y="365127"/>
            <a:ext cx="4097859" cy="1528219"/>
          </a:xfrm>
        </p:spPr>
        <p:txBody>
          <a:bodyPr>
            <a:normAutofit/>
          </a:bodyPr>
          <a:lstStyle/>
          <a:p>
            <a:r>
              <a:rPr lang="en-GB" altLang="en-US" sz="3600" b="1" dirty="0"/>
              <a:t>Our Ask Of Our Supply Chain</a:t>
            </a:r>
            <a:endParaRPr lang="en-GB" sz="3300" dirty="0"/>
          </a:p>
        </p:txBody>
      </p:sp>
      <p:pic>
        <p:nvPicPr>
          <p:cNvPr id="2" name="Picture 1">
            <a:extLst>
              <a:ext uri="{FF2B5EF4-FFF2-40B4-BE49-F238E27FC236}">
                <a16:creationId xmlns:a16="http://schemas.microsoft.com/office/drawing/2014/main" id="{5C61A294-3EAB-4C4D-8BB1-11DD283F3C02}"/>
              </a:ext>
            </a:extLst>
          </p:cNvPr>
          <p:cNvPicPr>
            <a:picLocks noChangeAspect="1"/>
          </p:cNvPicPr>
          <p:nvPr/>
        </p:nvPicPr>
        <p:blipFill>
          <a:blip r:embed="rId3"/>
          <a:stretch>
            <a:fillRect/>
          </a:stretch>
        </p:blipFill>
        <p:spPr>
          <a:xfrm>
            <a:off x="424003" y="6030731"/>
            <a:ext cx="1990723" cy="606055"/>
          </a:xfrm>
          <a:prstGeom prst="rect">
            <a:avLst/>
          </a:prstGeom>
        </p:spPr>
      </p:pic>
      <p:sp>
        <p:nvSpPr>
          <p:cNvPr id="14" name="TextBox 13">
            <a:extLst>
              <a:ext uri="{FF2B5EF4-FFF2-40B4-BE49-F238E27FC236}">
                <a16:creationId xmlns:a16="http://schemas.microsoft.com/office/drawing/2014/main" id="{7814835E-6545-4509-B932-BC702A1B61DB}"/>
              </a:ext>
            </a:extLst>
          </p:cNvPr>
          <p:cNvSpPr txBox="1"/>
          <p:nvPr/>
        </p:nvSpPr>
        <p:spPr>
          <a:xfrm>
            <a:off x="668383" y="2456368"/>
            <a:ext cx="2989218" cy="1323439"/>
          </a:xfrm>
          <a:prstGeom prst="rect">
            <a:avLst/>
          </a:prstGeom>
          <a:noFill/>
        </p:spPr>
        <p:txBody>
          <a:bodyPr wrap="square">
            <a:spAutoFit/>
          </a:bodyPr>
          <a:lstStyle/>
          <a:p>
            <a:pPr algn="ctr">
              <a:defRPr/>
            </a:pPr>
            <a:r>
              <a:rPr lang="en-GB" sz="2000" dirty="0">
                <a:solidFill>
                  <a:schemeClr val="tx2"/>
                </a:solidFill>
              </a:rPr>
              <a:t>Our Climate Change Commercial Ask is due to be published later this month</a:t>
            </a:r>
          </a:p>
        </p:txBody>
      </p:sp>
      <p:pic>
        <p:nvPicPr>
          <p:cNvPr id="5" name="Picture 4">
            <a:extLst>
              <a:ext uri="{FF2B5EF4-FFF2-40B4-BE49-F238E27FC236}">
                <a16:creationId xmlns:a16="http://schemas.microsoft.com/office/drawing/2014/main" id="{3C766B73-A2A7-4B39-A65A-964B27E6AEBA}"/>
              </a:ext>
            </a:extLst>
          </p:cNvPr>
          <p:cNvPicPr>
            <a:picLocks noChangeAspect="1"/>
          </p:cNvPicPr>
          <p:nvPr/>
        </p:nvPicPr>
        <p:blipFill>
          <a:blip r:embed="rId4"/>
          <a:stretch>
            <a:fillRect/>
          </a:stretch>
        </p:blipFill>
        <p:spPr>
          <a:xfrm>
            <a:off x="4170565" y="382818"/>
            <a:ext cx="7525779" cy="5950940"/>
          </a:xfrm>
          <a:prstGeom prst="rect">
            <a:avLst/>
          </a:prstGeom>
        </p:spPr>
      </p:pic>
    </p:spTree>
    <p:extLst>
      <p:ext uri="{BB962C8B-B14F-4D97-AF65-F5344CB8AC3E}">
        <p14:creationId xmlns:p14="http://schemas.microsoft.com/office/powerpoint/2010/main" val="1264868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89E880-0140-4622-A11D-43C1744E2E1C}"/>
              </a:ext>
            </a:extLst>
          </p:cNvPr>
          <p:cNvSpPr>
            <a:spLocks noGrp="1"/>
          </p:cNvSpPr>
          <p:nvPr>
            <p:ph type="title"/>
          </p:nvPr>
        </p:nvSpPr>
        <p:spPr>
          <a:xfrm>
            <a:off x="495656" y="365127"/>
            <a:ext cx="7249850" cy="775184"/>
          </a:xfrm>
        </p:spPr>
        <p:txBody>
          <a:bodyPr>
            <a:normAutofit/>
          </a:bodyPr>
          <a:lstStyle/>
          <a:p>
            <a:pPr>
              <a:lnSpc>
                <a:spcPct val="107000"/>
              </a:lnSpc>
              <a:spcAft>
                <a:spcPts val="800"/>
              </a:spcAft>
            </a:pPr>
            <a:r>
              <a:rPr lang="en-GB" sz="2400" b="1" dirty="0">
                <a:effectLst/>
                <a:latin typeface="Arial" panose="020B0604020202020204" pitchFamily="34" charset="0"/>
                <a:ea typeface="Calibri" panose="020F0502020204030204" pitchFamily="34" charset="0"/>
                <a:cs typeface="Times New Roman" panose="02020603050405020304" pitchFamily="18" charset="0"/>
              </a:rPr>
              <a:t>Social Value Environmental Bid Offers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b="1" dirty="0">
                <a:effectLst/>
                <a:latin typeface="Arial" panose="020B0604020202020204" pitchFamily="34" charset="0"/>
                <a:ea typeface="Calibri" panose="020F0502020204030204" pitchFamily="34" charset="0"/>
                <a:cs typeface="Times New Roman" panose="02020603050405020304" pitchFamily="18" charset="0"/>
              </a:rPr>
              <a:t> – guidance regarding how to evaluate Supplier Bids</a:t>
            </a:r>
            <a:endParaRPr lang="en-GB" sz="3300" dirty="0"/>
          </a:p>
        </p:txBody>
      </p:sp>
      <p:pic>
        <p:nvPicPr>
          <p:cNvPr id="2" name="Picture 1">
            <a:extLst>
              <a:ext uri="{FF2B5EF4-FFF2-40B4-BE49-F238E27FC236}">
                <a16:creationId xmlns:a16="http://schemas.microsoft.com/office/drawing/2014/main" id="{5C61A294-3EAB-4C4D-8BB1-11DD283F3C02}"/>
              </a:ext>
            </a:extLst>
          </p:cNvPr>
          <p:cNvPicPr>
            <a:picLocks noChangeAspect="1"/>
          </p:cNvPicPr>
          <p:nvPr/>
        </p:nvPicPr>
        <p:blipFill>
          <a:blip r:embed="rId3"/>
          <a:stretch>
            <a:fillRect/>
          </a:stretch>
        </p:blipFill>
        <p:spPr>
          <a:xfrm>
            <a:off x="424003" y="6030731"/>
            <a:ext cx="1990723" cy="606055"/>
          </a:xfrm>
          <a:prstGeom prst="rect">
            <a:avLst/>
          </a:prstGeom>
        </p:spPr>
      </p:pic>
      <p:sp>
        <p:nvSpPr>
          <p:cNvPr id="14" name="TextBox 13">
            <a:extLst>
              <a:ext uri="{FF2B5EF4-FFF2-40B4-BE49-F238E27FC236}">
                <a16:creationId xmlns:a16="http://schemas.microsoft.com/office/drawing/2014/main" id="{7814835E-6545-4509-B932-BC702A1B61DB}"/>
              </a:ext>
            </a:extLst>
          </p:cNvPr>
          <p:cNvSpPr txBox="1"/>
          <p:nvPr/>
        </p:nvSpPr>
        <p:spPr>
          <a:xfrm>
            <a:off x="719114" y="1359088"/>
            <a:ext cx="5888534" cy="4831772"/>
          </a:xfrm>
          <a:prstGeom prst="rect">
            <a:avLst/>
          </a:prstGeom>
          <a:noFill/>
        </p:spPr>
        <p:txBody>
          <a:bodyPr wrap="square">
            <a:spAutoFit/>
          </a:bodyPr>
          <a:lstStyle/>
          <a:p>
            <a:pPr marL="342900" lvl="0" indent="-342900">
              <a:lnSpc>
                <a:spcPct val="107000"/>
              </a:lnSpc>
              <a:buFont typeface="+mj-lt"/>
              <a:buAutoNum type="arabicPeriod"/>
            </a:pPr>
            <a:r>
              <a:rPr lang="en-GB" sz="1400" b="1" dirty="0">
                <a:solidFill>
                  <a:schemeClr val="tx2"/>
                </a:solidFill>
                <a:effectLst/>
                <a:ea typeface="Calibri" panose="020F0502020204030204" pitchFamily="34" charset="0"/>
                <a:cs typeface="Times New Roman" panose="02020603050405020304" pitchFamily="18" charset="0"/>
              </a:rPr>
              <a:t>Do they know the impact that their organisation has on the environment?</a:t>
            </a:r>
            <a:endParaRPr lang="en-GB" sz="1400" dirty="0">
              <a:solidFill>
                <a:schemeClr val="tx2"/>
              </a:solidFill>
              <a:effectLst/>
              <a:ea typeface="Calibri" panose="020F0502020204030204" pitchFamily="34" charset="0"/>
              <a:cs typeface="Times New Roman" panose="02020603050405020304" pitchFamily="18" charset="0"/>
            </a:endParaRPr>
          </a:p>
          <a:p>
            <a:pPr marL="685800" indent="-228600">
              <a:lnSpc>
                <a:spcPct val="107000"/>
              </a:lnSpc>
              <a:spcAft>
                <a:spcPts val="800"/>
              </a:spcAft>
              <a:buFont typeface="+mj-lt"/>
              <a:buAutoNum type="arabicPeriod"/>
            </a:pPr>
            <a:endParaRPr lang="en-GB" sz="1400" dirty="0">
              <a:solidFill>
                <a:schemeClr val="tx2"/>
              </a:solidFill>
              <a:effectLst/>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400" b="1" dirty="0">
                <a:solidFill>
                  <a:schemeClr val="tx2"/>
                </a:solidFill>
                <a:effectLst/>
                <a:ea typeface="Calibri" panose="020F0502020204030204" pitchFamily="34" charset="0"/>
                <a:cs typeface="Times New Roman" panose="02020603050405020304" pitchFamily="18" charset="0"/>
              </a:rPr>
              <a:t>Do they have an Environmental Policy? </a:t>
            </a:r>
            <a:endParaRPr lang="en-GB" sz="1400" dirty="0">
              <a:solidFill>
                <a:schemeClr val="tx2"/>
              </a:solidFill>
              <a:effectLst/>
              <a:ea typeface="Calibri" panose="020F0502020204030204" pitchFamily="34" charset="0"/>
              <a:cs typeface="Times New Roman" panose="02020603050405020304" pitchFamily="18" charset="0"/>
            </a:endParaRPr>
          </a:p>
          <a:p>
            <a:pPr marL="685800" indent="-228600">
              <a:lnSpc>
                <a:spcPct val="107000"/>
              </a:lnSpc>
              <a:buFont typeface="+mj-lt"/>
              <a:buAutoNum type="arabicPeriod"/>
            </a:pPr>
            <a:endParaRPr lang="en-GB" sz="1400" dirty="0">
              <a:solidFill>
                <a:schemeClr val="tx2"/>
              </a:solidFill>
              <a:effectLst/>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400" b="1" dirty="0">
                <a:solidFill>
                  <a:schemeClr val="tx2"/>
                </a:solidFill>
                <a:effectLst/>
                <a:ea typeface="Calibri" panose="020F0502020204030204" pitchFamily="34" charset="0"/>
                <a:cs typeface="Times New Roman" panose="02020603050405020304" pitchFamily="18" charset="0"/>
              </a:rPr>
              <a:t>Do they have a clear action plan to deliver the policy? </a:t>
            </a:r>
            <a:endParaRPr lang="en-GB" sz="1400" dirty="0">
              <a:solidFill>
                <a:schemeClr val="tx2"/>
              </a:solidFill>
              <a:effectLst/>
              <a:ea typeface="Calibri" panose="020F0502020204030204" pitchFamily="34" charset="0"/>
              <a:cs typeface="Times New Roman" panose="02020603050405020304" pitchFamily="18" charset="0"/>
            </a:endParaRPr>
          </a:p>
          <a:p>
            <a:pPr marL="1600200" indent="-228600">
              <a:lnSpc>
                <a:spcPct val="107000"/>
              </a:lnSpc>
              <a:buFont typeface="+mj-lt"/>
              <a:buAutoNum type="arabicPeriod"/>
            </a:pPr>
            <a:endParaRPr lang="en-GB" sz="1400" dirty="0">
              <a:solidFill>
                <a:schemeClr val="tx2"/>
              </a:solidFill>
              <a:effectLst/>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400" b="1" dirty="0">
                <a:solidFill>
                  <a:schemeClr val="tx2"/>
                </a:solidFill>
                <a:effectLst/>
                <a:ea typeface="Calibri" panose="020F0502020204030204" pitchFamily="34" charset="0"/>
                <a:cs typeface="Times New Roman" panose="02020603050405020304" pitchFamily="18" charset="0"/>
              </a:rPr>
              <a:t>Are they working towards being Carbon Net Zero? </a:t>
            </a:r>
          </a:p>
          <a:p>
            <a:pPr marL="342900" lvl="0" indent="-342900">
              <a:lnSpc>
                <a:spcPct val="107000"/>
              </a:lnSpc>
              <a:buFont typeface="+mj-lt"/>
              <a:buAutoNum type="arabicPeriod"/>
            </a:pPr>
            <a:endParaRPr lang="en-GB" sz="1400" dirty="0">
              <a:solidFill>
                <a:schemeClr val="tx2"/>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400" b="1" dirty="0">
                <a:solidFill>
                  <a:schemeClr val="tx2"/>
                </a:solidFill>
                <a:effectLst/>
                <a:ea typeface="Calibri" panose="020F0502020204030204" pitchFamily="34" charset="0"/>
                <a:cs typeface="Times New Roman" panose="02020603050405020304" pitchFamily="18" charset="0"/>
              </a:rPr>
              <a:t>How will they know the impact of this contract on the environment?</a:t>
            </a:r>
            <a:endParaRPr lang="en-GB" sz="1400" dirty="0">
              <a:solidFill>
                <a:schemeClr val="tx2"/>
              </a:solidFill>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400" b="1" dirty="0">
                <a:solidFill>
                  <a:schemeClr val="tx2"/>
                </a:solidFill>
                <a:effectLst/>
                <a:ea typeface="Calibri" panose="020F0502020204030204" pitchFamily="34" charset="0"/>
                <a:cs typeface="Times New Roman" panose="02020603050405020304" pitchFamily="18" charset="0"/>
              </a:rPr>
              <a:t>Over and above their offer as an organisation, have they given a specific response regarding the environmental impact of this contract?  </a:t>
            </a:r>
            <a:endParaRPr lang="en-GB" sz="1400" dirty="0">
              <a:solidFill>
                <a:schemeClr val="tx2"/>
              </a:solidFill>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400" b="1" dirty="0">
                <a:solidFill>
                  <a:schemeClr val="tx2"/>
                </a:solidFill>
                <a:effectLst/>
                <a:ea typeface="Calibri" panose="020F0502020204030204" pitchFamily="34" charset="0"/>
                <a:cs typeface="Times New Roman" panose="02020603050405020304" pitchFamily="18" charset="0"/>
              </a:rPr>
              <a:t>Do they work with their supply chain to know the environmental impact of the goods/services they purchase?</a:t>
            </a:r>
            <a:r>
              <a:rPr lang="en-GB" sz="1400" dirty="0">
                <a:solidFill>
                  <a:schemeClr val="tx2"/>
                </a:solidFill>
                <a:effectLst/>
                <a:ea typeface="Calibri" panose="020F0502020204030204" pitchFamily="34" charset="0"/>
                <a:cs typeface="Times New Roman" panose="02020603050405020304" pitchFamily="18" charset="0"/>
              </a:rPr>
              <a:t>  </a:t>
            </a:r>
          </a:p>
          <a:p>
            <a:pPr marL="342900" lvl="0" indent="-342900">
              <a:lnSpc>
                <a:spcPct val="107000"/>
              </a:lnSpc>
              <a:spcAft>
                <a:spcPts val="800"/>
              </a:spcAft>
              <a:buFont typeface="+mj-lt"/>
              <a:buAutoNum type="arabicPeriod"/>
            </a:pPr>
            <a:r>
              <a:rPr lang="en-GB" sz="1400" b="1" dirty="0">
                <a:solidFill>
                  <a:schemeClr val="tx2"/>
                </a:solidFill>
                <a:effectLst/>
                <a:ea typeface="Calibri" panose="020F0502020204030204" pitchFamily="34" charset="0"/>
                <a:cs typeface="Times New Roman" panose="02020603050405020304" pitchFamily="18" charset="0"/>
              </a:rPr>
              <a:t>Have they mapped their environmental offer to TOMS?</a:t>
            </a:r>
            <a:endParaRPr lang="en-GB" sz="1400" dirty="0">
              <a:solidFill>
                <a:schemeClr val="tx2"/>
              </a:solidFill>
              <a:effectLst/>
              <a:ea typeface="Calibri" panose="020F0502020204030204" pitchFamily="34" charset="0"/>
              <a:cs typeface="Times New Roman" panose="02020603050405020304" pitchFamily="18" charset="0"/>
            </a:endParaRPr>
          </a:p>
          <a:p>
            <a:pPr algn="ctr">
              <a:defRPr/>
            </a:pPr>
            <a:endParaRPr lang="en-GB" sz="2000" dirty="0">
              <a:solidFill>
                <a:schemeClr val="tx2"/>
              </a:solidFill>
            </a:endParaRPr>
          </a:p>
        </p:txBody>
      </p:sp>
      <p:pic>
        <p:nvPicPr>
          <p:cNvPr id="6" name="Picture 5">
            <a:extLst>
              <a:ext uri="{FF2B5EF4-FFF2-40B4-BE49-F238E27FC236}">
                <a16:creationId xmlns:a16="http://schemas.microsoft.com/office/drawing/2014/main" id="{53FB9F55-1EFD-4E64-BD4E-8980030E04C2}"/>
              </a:ext>
            </a:extLst>
          </p:cNvPr>
          <p:cNvPicPr>
            <a:picLocks noChangeAspect="1"/>
          </p:cNvPicPr>
          <p:nvPr/>
        </p:nvPicPr>
        <p:blipFill>
          <a:blip r:embed="rId4"/>
          <a:stretch>
            <a:fillRect/>
          </a:stretch>
        </p:blipFill>
        <p:spPr>
          <a:xfrm rot="473529">
            <a:off x="7624036" y="834610"/>
            <a:ext cx="4018379" cy="5188780"/>
          </a:xfrm>
          <a:prstGeom prst="rect">
            <a:avLst/>
          </a:prstGeom>
        </p:spPr>
      </p:pic>
    </p:spTree>
    <p:extLst>
      <p:ext uri="{BB962C8B-B14F-4D97-AF65-F5344CB8AC3E}">
        <p14:creationId xmlns:p14="http://schemas.microsoft.com/office/powerpoint/2010/main" val="2447473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AB8B8498-A488-40AF-99EB-F622ED9AD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2F033D07-FE42-4E5C-A00A-FFE1D42C0F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5088E03-669E-4F2A-BA25-7D72CDBB8A6F}"/>
              </a:ext>
            </a:extLst>
          </p:cNvPr>
          <p:cNvSpPr>
            <a:spLocks noGrp="1"/>
          </p:cNvSpPr>
          <p:nvPr>
            <p:ph type="title"/>
          </p:nvPr>
        </p:nvSpPr>
        <p:spPr>
          <a:xfrm>
            <a:off x="804671" y="877824"/>
            <a:ext cx="5785699" cy="1612725"/>
          </a:xfrm>
        </p:spPr>
        <p:txBody>
          <a:bodyPr vert="horz" lIns="91440" tIns="45720" rIns="91440" bIns="45720" rtlCol="0" anchor="b">
            <a:normAutofit fontScale="90000"/>
          </a:bodyPr>
          <a:lstStyle/>
          <a:p>
            <a:r>
              <a:rPr lang="en-US" sz="5400" kern="1200" dirty="0">
                <a:solidFill>
                  <a:schemeClr val="tx1"/>
                </a:solidFill>
                <a:latin typeface="+mj-lt"/>
                <a:ea typeface="+mj-ea"/>
                <a:cs typeface="+mj-cs"/>
              </a:rPr>
              <a:t>Social Value – Further Information </a:t>
            </a:r>
          </a:p>
        </p:txBody>
      </p:sp>
      <p:sp>
        <p:nvSpPr>
          <p:cNvPr id="3" name="Content Placeholder 2">
            <a:extLst>
              <a:ext uri="{FF2B5EF4-FFF2-40B4-BE49-F238E27FC236}">
                <a16:creationId xmlns:a16="http://schemas.microsoft.com/office/drawing/2014/main" id="{6D9C1534-8F0A-4A6C-B7C9-A5D619607059}"/>
              </a:ext>
            </a:extLst>
          </p:cNvPr>
          <p:cNvSpPr>
            <a:spLocks noGrp="1"/>
          </p:cNvSpPr>
          <p:nvPr>
            <p:ph idx="1"/>
          </p:nvPr>
        </p:nvSpPr>
        <p:spPr>
          <a:xfrm>
            <a:off x="905033" y="3211927"/>
            <a:ext cx="4167376" cy="3121966"/>
          </a:xfrm>
        </p:spPr>
        <p:txBody>
          <a:bodyPr vert="horz" lIns="91440" tIns="45720" rIns="91440" bIns="45720" rtlCol="0" anchor="t">
            <a:normAutofit/>
          </a:bodyPr>
          <a:lstStyle/>
          <a:p>
            <a:pPr marL="0" indent="0">
              <a:buNone/>
            </a:pPr>
            <a:r>
              <a:rPr lang="en-GB" sz="2000" dirty="0">
                <a:hlinkClick r:id="rId2"/>
              </a:rPr>
              <a:t>Social Value | Suffolk County Council</a:t>
            </a:r>
            <a:endParaRPr lang="en-US" sz="2000" kern="1200" dirty="0">
              <a:solidFill>
                <a:schemeClr val="tx1"/>
              </a:solidFill>
              <a:latin typeface="+mn-lt"/>
              <a:ea typeface="+mn-ea"/>
              <a:cs typeface="+mn-cs"/>
              <a:hlinkClick r:id="rId3"/>
            </a:endParaRPr>
          </a:p>
          <a:p>
            <a:pPr marL="0" indent="0">
              <a:buNone/>
            </a:pPr>
            <a:endParaRPr lang="en-US" sz="2000" dirty="0">
              <a:solidFill>
                <a:schemeClr val="tx1"/>
              </a:solidFill>
              <a:hlinkClick r:id="rId3"/>
            </a:endParaRPr>
          </a:p>
          <a:p>
            <a:pPr marL="0" indent="0">
              <a:buNone/>
            </a:pPr>
            <a:endParaRPr lang="en-US" sz="2000" kern="1200" dirty="0">
              <a:solidFill>
                <a:schemeClr val="tx1"/>
              </a:solidFill>
              <a:latin typeface="+mn-lt"/>
              <a:ea typeface="+mn-ea"/>
              <a:cs typeface="+mn-cs"/>
              <a:hlinkClick r:id="rId3"/>
            </a:endParaRPr>
          </a:p>
          <a:p>
            <a:pPr marL="0" indent="0">
              <a:buNone/>
            </a:pPr>
            <a:r>
              <a:rPr lang="en-US" sz="2000" kern="1200" dirty="0">
                <a:solidFill>
                  <a:schemeClr val="tx1"/>
                </a:solidFill>
                <a:latin typeface="+mn-lt"/>
                <a:ea typeface="+mn-ea"/>
                <a:cs typeface="+mn-cs"/>
                <a:hlinkClick r:id="rId3"/>
              </a:rPr>
              <a:t>Social-Value-Easy-Guide_For-SME-VCSE_July-2020-1.pdf (socialvalueportal.com)</a:t>
            </a:r>
            <a:endParaRPr lang="en-US" sz="2000" kern="1200" dirty="0">
              <a:solidFill>
                <a:schemeClr val="tx1"/>
              </a:solidFill>
              <a:latin typeface="+mn-lt"/>
              <a:ea typeface="+mn-ea"/>
              <a:cs typeface="+mn-cs"/>
            </a:endParaRPr>
          </a:p>
        </p:txBody>
      </p:sp>
      <p:pic>
        <p:nvPicPr>
          <p:cNvPr id="7" name="Picture 6">
            <a:extLst>
              <a:ext uri="{FF2B5EF4-FFF2-40B4-BE49-F238E27FC236}">
                <a16:creationId xmlns:a16="http://schemas.microsoft.com/office/drawing/2014/main" id="{944DE284-523F-4E68-9A06-B26EBDEADD05}"/>
              </a:ext>
            </a:extLst>
          </p:cNvPr>
          <p:cNvPicPr>
            <a:picLocks noChangeAspect="1"/>
          </p:cNvPicPr>
          <p:nvPr/>
        </p:nvPicPr>
        <p:blipFill>
          <a:blip r:embed="rId4"/>
          <a:stretch>
            <a:fillRect/>
          </a:stretch>
        </p:blipFill>
        <p:spPr>
          <a:xfrm rot="21002512">
            <a:off x="7983380" y="435823"/>
            <a:ext cx="3015866" cy="3245004"/>
          </a:xfrm>
          <a:prstGeom prst="rect">
            <a:avLst/>
          </a:prstGeom>
        </p:spPr>
      </p:pic>
      <p:pic>
        <p:nvPicPr>
          <p:cNvPr id="8" name="Picture 7">
            <a:extLst>
              <a:ext uri="{FF2B5EF4-FFF2-40B4-BE49-F238E27FC236}">
                <a16:creationId xmlns:a16="http://schemas.microsoft.com/office/drawing/2014/main" id="{FF09ADB6-8B50-4496-B8AE-626C2C9FA464}"/>
              </a:ext>
            </a:extLst>
          </p:cNvPr>
          <p:cNvPicPr>
            <a:picLocks noChangeAspect="1"/>
          </p:cNvPicPr>
          <p:nvPr/>
        </p:nvPicPr>
        <p:blipFill>
          <a:blip r:embed="rId5"/>
          <a:stretch>
            <a:fillRect/>
          </a:stretch>
        </p:blipFill>
        <p:spPr>
          <a:xfrm>
            <a:off x="8913838" y="2860561"/>
            <a:ext cx="3145809" cy="3938357"/>
          </a:xfrm>
          <a:prstGeom prst="rect">
            <a:avLst/>
          </a:prstGeom>
        </p:spPr>
      </p:pic>
    </p:spTree>
    <p:extLst>
      <p:ext uri="{BB962C8B-B14F-4D97-AF65-F5344CB8AC3E}">
        <p14:creationId xmlns:p14="http://schemas.microsoft.com/office/powerpoint/2010/main" val="202596714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0386FDC-AB0B-4F59-929F-45830CC04654}"/>
              </a:ext>
            </a:extLst>
          </p:cNvPr>
          <p:cNvSpPr txBox="1"/>
          <p:nvPr/>
        </p:nvSpPr>
        <p:spPr>
          <a:xfrm>
            <a:off x="3769454" y="6147103"/>
            <a:ext cx="6291742" cy="307777"/>
          </a:xfrm>
          <a:prstGeom prst="rect">
            <a:avLst/>
          </a:prstGeom>
          <a:noFill/>
        </p:spPr>
        <p:txBody>
          <a:bodyPr wrap="square" rtlCol="0">
            <a:spAutoFit/>
          </a:bodyPr>
          <a:lstStyle/>
          <a:p>
            <a:r>
              <a:rPr lang="en-GB" sz="1400" dirty="0">
                <a:solidFill>
                  <a:srgbClr val="10068C"/>
                </a:solidFill>
              </a:rPr>
              <a:t>https://www.suffolk.gov.uk/business/tenders-and-supplying-us/social-value/</a:t>
            </a:r>
          </a:p>
        </p:txBody>
      </p:sp>
      <p:pic>
        <p:nvPicPr>
          <p:cNvPr id="19" name="Picture 18">
            <a:extLst>
              <a:ext uri="{FF2B5EF4-FFF2-40B4-BE49-F238E27FC236}">
                <a16:creationId xmlns:a16="http://schemas.microsoft.com/office/drawing/2014/main" id="{D2E8C024-B447-47E3-9DB5-56A345EC806A}"/>
              </a:ext>
            </a:extLst>
          </p:cNvPr>
          <p:cNvPicPr>
            <a:picLocks noChangeAspect="1"/>
          </p:cNvPicPr>
          <p:nvPr/>
        </p:nvPicPr>
        <p:blipFill>
          <a:blip r:embed="rId3"/>
          <a:stretch>
            <a:fillRect/>
          </a:stretch>
        </p:blipFill>
        <p:spPr>
          <a:xfrm rot="19239834">
            <a:off x="8819067" y="260416"/>
            <a:ext cx="1582620" cy="2251948"/>
          </a:xfrm>
          <a:prstGeom prst="rect">
            <a:avLst/>
          </a:prstGeom>
        </p:spPr>
      </p:pic>
      <p:sp>
        <p:nvSpPr>
          <p:cNvPr id="30" name="Content Placeholder 29">
            <a:extLst>
              <a:ext uri="{FF2B5EF4-FFF2-40B4-BE49-F238E27FC236}">
                <a16:creationId xmlns:a16="http://schemas.microsoft.com/office/drawing/2014/main" id="{C933C30E-61C7-4554-A921-A7327FDBB0C0}"/>
              </a:ext>
            </a:extLst>
          </p:cNvPr>
          <p:cNvSpPr>
            <a:spLocks noGrp="1"/>
          </p:cNvSpPr>
          <p:nvPr>
            <p:ph idx="1"/>
          </p:nvPr>
        </p:nvSpPr>
        <p:spPr>
          <a:xfrm>
            <a:off x="1201481" y="2382935"/>
            <a:ext cx="6732817" cy="1788374"/>
          </a:xfrm>
        </p:spPr>
        <p:txBody>
          <a:bodyPr/>
          <a:lstStyle/>
          <a:p>
            <a:pPr lvl="1" algn="ctr" eaLnBrk="1" hangingPunct="1">
              <a:buFontTx/>
              <a:buNone/>
              <a:defRPr/>
            </a:pPr>
            <a:r>
              <a:rPr lang="en-GB" altLang="en-US" sz="2800" dirty="0"/>
              <a:t>Katrina Browning</a:t>
            </a:r>
          </a:p>
          <a:p>
            <a:pPr lvl="1" algn="ctr" eaLnBrk="1" hangingPunct="1">
              <a:buFontTx/>
              <a:buNone/>
              <a:defRPr/>
            </a:pPr>
            <a:r>
              <a:rPr lang="en-GB" altLang="en-US" sz="2800" dirty="0"/>
              <a:t>Senior Procurement Business Partner </a:t>
            </a:r>
          </a:p>
          <a:p>
            <a:pPr lvl="1" algn="ctr" eaLnBrk="1" hangingPunct="1">
              <a:buFontTx/>
              <a:buNone/>
              <a:defRPr/>
            </a:pPr>
            <a:r>
              <a:rPr lang="en-GB" altLang="en-US" sz="2800" dirty="0">
                <a:hlinkClick r:id="rId4"/>
              </a:rPr>
              <a:t>katrina.browning@suffolk.gov.uk</a:t>
            </a:r>
            <a:endParaRPr lang="en-GB" altLang="en-US" sz="2800" dirty="0"/>
          </a:p>
          <a:p>
            <a:endParaRPr lang="en-GB" dirty="0"/>
          </a:p>
        </p:txBody>
      </p:sp>
      <p:pic>
        <p:nvPicPr>
          <p:cNvPr id="31" name="Picture 30">
            <a:extLst>
              <a:ext uri="{FF2B5EF4-FFF2-40B4-BE49-F238E27FC236}">
                <a16:creationId xmlns:a16="http://schemas.microsoft.com/office/drawing/2014/main" id="{0773243D-69C9-498B-8B5D-893C06A21609}"/>
              </a:ext>
            </a:extLst>
          </p:cNvPr>
          <p:cNvPicPr>
            <a:picLocks noChangeAspect="1"/>
          </p:cNvPicPr>
          <p:nvPr/>
        </p:nvPicPr>
        <p:blipFill>
          <a:blip r:embed="rId5"/>
          <a:stretch>
            <a:fillRect/>
          </a:stretch>
        </p:blipFill>
        <p:spPr>
          <a:xfrm rot="21365499">
            <a:off x="8560169" y="1431128"/>
            <a:ext cx="2170364" cy="1774090"/>
          </a:xfrm>
          <a:prstGeom prst="rect">
            <a:avLst/>
          </a:prstGeom>
        </p:spPr>
      </p:pic>
      <p:pic>
        <p:nvPicPr>
          <p:cNvPr id="32" name="Picture 31">
            <a:extLst>
              <a:ext uri="{FF2B5EF4-FFF2-40B4-BE49-F238E27FC236}">
                <a16:creationId xmlns:a16="http://schemas.microsoft.com/office/drawing/2014/main" id="{85429F53-5CB9-408E-B5ED-D24ACBAE582B}"/>
              </a:ext>
            </a:extLst>
          </p:cNvPr>
          <p:cNvPicPr>
            <a:picLocks noChangeAspect="1"/>
          </p:cNvPicPr>
          <p:nvPr/>
        </p:nvPicPr>
        <p:blipFill>
          <a:blip r:embed="rId6"/>
          <a:stretch>
            <a:fillRect/>
          </a:stretch>
        </p:blipFill>
        <p:spPr>
          <a:xfrm rot="2107314">
            <a:off x="9897340" y="129446"/>
            <a:ext cx="2225233" cy="1847248"/>
          </a:xfrm>
          <a:prstGeom prst="rect">
            <a:avLst/>
          </a:prstGeom>
        </p:spPr>
      </p:pic>
      <p:pic>
        <p:nvPicPr>
          <p:cNvPr id="34" name="Picture 33">
            <a:extLst>
              <a:ext uri="{FF2B5EF4-FFF2-40B4-BE49-F238E27FC236}">
                <a16:creationId xmlns:a16="http://schemas.microsoft.com/office/drawing/2014/main" id="{4C63F7BD-F08B-456A-A6C3-4E8C896E2399}"/>
              </a:ext>
            </a:extLst>
          </p:cNvPr>
          <p:cNvPicPr>
            <a:picLocks noChangeAspect="1"/>
          </p:cNvPicPr>
          <p:nvPr/>
        </p:nvPicPr>
        <p:blipFill>
          <a:blip r:embed="rId7"/>
          <a:stretch>
            <a:fillRect/>
          </a:stretch>
        </p:blipFill>
        <p:spPr>
          <a:xfrm rot="747385">
            <a:off x="10177582" y="2352477"/>
            <a:ext cx="1908213" cy="1292464"/>
          </a:xfrm>
          <a:prstGeom prst="rect">
            <a:avLst/>
          </a:prstGeom>
        </p:spPr>
      </p:pic>
      <p:pic>
        <p:nvPicPr>
          <p:cNvPr id="35" name="Picture 34">
            <a:extLst>
              <a:ext uri="{FF2B5EF4-FFF2-40B4-BE49-F238E27FC236}">
                <a16:creationId xmlns:a16="http://schemas.microsoft.com/office/drawing/2014/main" id="{7F9A034A-BAC3-4B6C-BE98-67B1D2BD0147}"/>
              </a:ext>
            </a:extLst>
          </p:cNvPr>
          <p:cNvPicPr>
            <a:picLocks noChangeAspect="1"/>
          </p:cNvPicPr>
          <p:nvPr/>
        </p:nvPicPr>
        <p:blipFill>
          <a:blip r:embed="rId8"/>
          <a:stretch>
            <a:fillRect/>
          </a:stretch>
        </p:blipFill>
        <p:spPr>
          <a:xfrm rot="1560394">
            <a:off x="8814139" y="3544433"/>
            <a:ext cx="2335003" cy="1696950"/>
          </a:xfrm>
          <a:prstGeom prst="rect">
            <a:avLst/>
          </a:prstGeom>
        </p:spPr>
      </p:pic>
      <p:pic>
        <p:nvPicPr>
          <p:cNvPr id="36" name="Picture 35">
            <a:extLst>
              <a:ext uri="{FF2B5EF4-FFF2-40B4-BE49-F238E27FC236}">
                <a16:creationId xmlns:a16="http://schemas.microsoft.com/office/drawing/2014/main" id="{EDE562E1-0C18-41D3-859F-E46395A042B0}"/>
              </a:ext>
            </a:extLst>
          </p:cNvPr>
          <p:cNvPicPr>
            <a:picLocks noChangeAspect="1"/>
          </p:cNvPicPr>
          <p:nvPr/>
        </p:nvPicPr>
        <p:blipFill>
          <a:blip r:embed="rId9"/>
          <a:stretch>
            <a:fillRect/>
          </a:stretch>
        </p:blipFill>
        <p:spPr>
          <a:xfrm rot="762299">
            <a:off x="9876090" y="3698065"/>
            <a:ext cx="1879539" cy="187954"/>
          </a:xfrm>
          <a:prstGeom prst="rect">
            <a:avLst/>
          </a:prstGeom>
        </p:spPr>
      </p:pic>
      <p:pic>
        <p:nvPicPr>
          <p:cNvPr id="37" name="Picture 36">
            <a:extLst>
              <a:ext uri="{FF2B5EF4-FFF2-40B4-BE49-F238E27FC236}">
                <a16:creationId xmlns:a16="http://schemas.microsoft.com/office/drawing/2014/main" id="{6CC21004-21CF-485D-AA83-0E7BB46B630F}"/>
              </a:ext>
            </a:extLst>
          </p:cNvPr>
          <p:cNvPicPr>
            <a:picLocks noChangeAspect="1"/>
          </p:cNvPicPr>
          <p:nvPr/>
        </p:nvPicPr>
        <p:blipFill>
          <a:blip r:embed="rId10"/>
          <a:stretch>
            <a:fillRect/>
          </a:stretch>
        </p:blipFill>
        <p:spPr>
          <a:xfrm rot="938629">
            <a:off x="9842879" y="4533969"/>
            <a:ext cx="1297902" cy="1643329"/>
          </a:xfrm>
          <a:prstGeom prst="rect">
            <a:avLst/>
          </a:prstGeom>
        </p:spPr>
      </p:pic>
      <p:pic>
        <p:nvPicPr>
          <p:cNvPr id="13" name="Picture 12">
            <a:extLst>
              <a:ext uri="{FF2B5EF4-FFF2-40B4-BE49-F238E27FC236}">
                <a16:creationId xmlns:a16="http://schemas.microsoft.com/office/drawing/2014/main" id="{C1CB9F3E-5C1F-4A0B-A995-EBBBA275C909}"/>
              </a:ext>
            </a:extLst>
          </p:cNvPr>
          <p:cNvPicPr>
            <a:picLocks noChangeAspect="1"/>
          </p:cNvPicPr>
          <p:nvPr/>
        </p:nvPicPr>
        <p:blipFill>
          <a:blip r:embed="rId11"/>
          <a:stretch>
            <a:fillRect/>
          </a:stretch>
        </p:blipFill>
        <p:spPr>
          <a:xfrm>
            <a:off x="313167" y="6018827"/>
            <a:ext cx="1990723" cy="606055"/>
          </a:xfrm>
          <a:prstGeom prst="rect">
            <a:avLst/>
          </a:prstGeom>
        </p:spPr>
      </p:pic>
    </p:spTree>
    <p:extLst>
      <p:ext uri="{BB962C8B-B14F-4D97-AF65-F5344CB8AC3E}">
        <p14:creationId xmlns:p14="http://schemas.microsoft.com/office/powerpoint/2010/main" val="1615942505"/>
      </p:ext>
    </p:extLst>
  </p:cSld>
  <p:clrMapOvr>
    <a:masterClrMapping/>
  </p:clrMapOvr>
</p:sld>
</file>

<file path=ppt/theme/theme1.xml><?xml version="1.0" encoding="utf-8"?>
<a:theme xmlns:a="http://schemas.openxmlformats.org/drawingml/2006/main" name="Office Theme">
  <a:themeElements>
    <a:clrScheme name="SVP-brand-palette-2020">
      <a:dk1>
        <a:srgbClr val="69B291"/>
      </a:dk1>
      <a:lt1>
        <a:srgbClr val="FAFAFA"/>
      </a:lt1>
      <a:dk2>
        <a:srgbClr val="3A494D"/>
      </a:dk2>
      <a:lt2>
        <a:srgbClr val="A6D0C7"/>
      </a:lt2>
      <a:accent1>
        <a:srgbClr val="005A63"/>
      </a:accent1>
      <a:accent2>
        <a:srgbClr val="69B291"/>
      </a:accent2>
      <a:accent3>
        <a:srgbClr val="E8D98E"/>
      </a:accent3>
      <a:accent4>
        <a:srgbClr val="B45E4B"/>
      </a:accent4>
      <a:accent5>
        <a:srgbClr val="2E557B"/>
      </a:accent5>
      <a:accent6>
        <a:srgbClr val="844D7F"/>
      </a:accent6>
      <a:hlink>
        <a:srgbClr val="844D7F"/>
      </a:hlink>
      <a:folHlink>
        <a:srgbClr val="E8D98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4461D269005CB4CAD4EA919AB344E2E" ma:contentTypeVersion="12" ma:contentTypeDescription="Create a new document." ma:contentTypeScope="" ma:versionID="60ac0467c6938c19f2a6139af5da9802">
  <xsd:schema xmlns:xsd="http://www.w3.org/2001/XMLSchema" xmlns:xs="http://www.w3.org/2001/XMLSchema" xmlns:p="http://schemas.microsoft.com/office/2006/metadata/properties" xmlns:ns2="0a47bf86-1384-4239-a720-df6af74a058c" xmlns:ns3="97c7409c-c023-4866-9c3a-2cd3d0e1e190" targetNamespace="http://schemas.microsoft.com/office/2006/metadata/properties" ma:root="true" ma:fieldsID="9144c6dfe90162f4baf8b62d91d44da7" ns2:_="" ns3:_="">
    <xsd:import namespace="0a47bf86-1384-4239-a720-df6af74a058c"/>
    <xsd:import namespace="97c7409c-c023-4866-9c3a-2cd3d0e1e19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47bf86-1384-4239-a720-df6af74a05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7c7409c-c023-4866-9c3a-2cd3d0e1e19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F2C55E-DFAA-4AB0-A914-15A45F9D029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DFFE72B-1A30-4741-8BF2-9D4015FEF3BC}">
  <ds:schemaRefs>
    <ds:schemaRef ds:uri="http://schemas.microsoft.com/sharepoint/v3/contenttype/forms"/>
  </ds:schemaRefs>
</ds:datastoreItem>
</file>

<file path=customXml/itemProps3.xml><?xml version="1.0" encoding="utf-8"?>
<ds:datastoreItem xmlns:ds="http://schemas.openxmlformats.org/officeDocument/2006/customXml" ds:itemID="{BA11C860-565D-4EF5-BBB6-6A1B6102C8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47bf86-1384-4239-a720-df6af74a058c"/>
    <ds:schemaRef ds:uri="97c7409c-c023-4866-9c3a-2cd3d0e1e1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2546</TotalTime>
  <Words>1751</Words>
  <Application>Microsoft Office PowerPoint</Application>
  <PresentationFormat>Widescreen</PresentationFormat>
  <Paragraphs>149</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Courier New</vt:lpstr>
      <vt:lpstr>Helvetica</vt:lpstr>
      <vt:lpstr>nta</vt:lpstr>
      <vt:lpstr>Office Theme</vt:lpstr>
      <vt:lpstr>PowerPoint Presentation</vt:lpstr>
      <vt:lpstr>What is Sustainable Procurement ? </vt:lpstr>
      <vt:lpstr>Social Value </vt:lpstr>
      <vt:lpstr>What Is Social Value? </vt:lpstr>
      <vt:lpstr>PowerPoint Presentation</vt:lpstr>
      <vt:lpstr>Social Value and Sustainable Procurement Policy (2017)</vt:lpstr>
      <vt:lpstr>Examples from our Annual Social Value Ask </vt:lpstr>
      <vt:lpstr>PowerPoint Presentation</vt:lpstr>
      <vt:lpstr>Suffolk Example: Social Value in a Specification</vt:lpstr>
      <vt:lpstr>Suffolk Example: Social Value Evaluation Criteria</vt:lpstr>
      <vt:lpstr>Our Ask Of Our Supply Chain</vt:lpstr>
      <vt:lpstr>Social Value Environmental Bid Offers  – guidance regarding how to evaluate Supplier Bids</vt:lpstr>
      <vt:lpstr>Social Value – Further Information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Goode</dc:creator>
  <cp:lastModifiedBy>Katrina Browning</cp:lastModifiedBy>
  <cp:revision>49</cp:revision>
  <dcterms:created xsi:type="dcterms:W3CDTF">2020-11-10T10:50:11Z</dcterms:created>
  <dcterms:modified xsi:type="dcterms:W3CDTF">2021-03-04T12:40:17Z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0x01010024461D269005CB4CAD4EA919AB344E2E</vt:lpwstr>
  </property>
</Properties>
</file>